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39"/>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683" r:id="rId21"/>
    <p:sldId id="685" r:id="rId22"/>
    <p:sldId id="713" r:id="rId23"/>
    <p:sldId id="715" r:id="rId24"/>
    <p:sldId id="694" r:id="rId25"/>
    <p:sldId id="695" r:id="rId26"/>
    <p:sldId id="720" r:id="rId27"/>
    <p:sldId id="721" r:id="rId28"/>
    <p:sldId id="722" r:id="rId29"/>
    <p:sldId id="872" r:id="rId30"/>
    <p:sldId id="724" r:id="rId31"/>
    <p:sldId id="723" r:id="rId32"/>
    <p:sldId id="726" r:id="rId33"/>
    <p:sldId id="727" r:id="rId34"/>
    <p:sldId id="730" r:id="rId35"/>
    <p:sldId id="728" r:id="rId36"/>
    <p:sldId id="729" r:id="rId37"/>
    <p:sldId id="732" r:id="rId38"/>
    <p:sldId id="731" r:id="rId39"/>
    <p:sldId id="702" r:id="rId40"/>
    <p:sldId id="703" r:id="rId41"/>
    <p:sldId id="704" r:id="rId42"/>
    <p:sldId id="705" r:id="rId43"/>
    <p:sldId id="706" r:id="rId44"/>
    <p:sldId id="707" r:id="rId45"/>
    <p:sldId id="708" r:id="rId46"/>
    <p:sldId id="709" r:id="rId47"/>
    <p:sldId id="710" r:id="rId48"/>
    <p:sldId id="711" r:id="rId49"/>
    <p:sldId id="734" r:id="rId50"/>
    <p:sldId id="870" r:id="rId51"/>
    <p:sldId id="871" r:id="rId52"/>
    <p:sldId id="869" r:id="rId53"/>
    <p:sldId id="738" r:id="rId54"/>
    <p:sldId id="743" r:id="rId55"/>
    <p:sldId id="744" r:id="rId56"/>
    <p:sldId id="745" r:id="rId57"/>
    <p:sldId id="746" r:id="rId58"/>
    <p:sldId id="747" r:id="rId59"/>
    <p:sldId id="749" r:id="rId60"/>
    <p:sldId id="750" r:id="rId61"/>
    <p:sldId id="752" r:id="rId62"/>
    <p:sldId id="753" r:id="rId63"/>
    <p:sldId id="754" r:id="rId64"/>
    <p:sldId id="755" r:id="rId65"/>
    <p:sldId id="756" r:id="rId66"/>
    <p:sldId id="757" r:id="rId67"/>
    <p:sldId id="758" r:id="rId68"/>
    <p:sldId id="759" r:id="rId69"/>
    <p:sldId id="760" r:id="rId70"/>
    <p:sldId id="762" r:id="rId71"/>
    <p:sldId id="761" r:id="rId72"/>
    <p:sldId id="788" r:id="rId73"/>
    <p:sldId id="789" r:id="rId74"/>
    <p:sldId id="790" r:id="rId75"/>
    <p:sldId id="792" r:id="rId76"/>
    <p:sldId id="793" r:id="rId77"/>
    <p:sldId id="770" r:id="rId78"/>
    <p:sldId id="771" r:id="rId79"/>
    <p:sldId id="772" r:id="rId80"/>
    <p:sldId id="773" r:id="rId81"/>
    <p:sldId id="774" r:id="rId82"/>
    <p:sldId id="775" r:id="rId83"/>
    <p:sldId id="776" r:id="rId84"/>
    <p:sldId id="777" r:id="rId85"/>
    <p:sldId id="778" r:id="rId86"/>
    <p:sldId id="779" r:id="rId87"/>
    <p:sldId id="780" r:id="rId88"/>
    <p:sldId id="782" r:id="rId89"/>
    <p:sldId id="783" r:id="rId90"/>
    <p:sldId id="794" r:id="rId91"/>
    <p:sldId id="795" r:id="rId92"/>
    <p:sldId id="796" r:id="rId93"/>
    <p:sldId id="797" r:id="rId94"/>
    <p:sldId id="798" r:id="rId95"/>
    <p:sldId id="799" r:id="rId96"/>
    <p:sldId id="800" r:id="rId97"/>
    <p:sldId id="801" r:id="rId98"/>
    <p:sldId id="862" r:id="rId99"/>
    <p:sldId id="863" r:id="rId100"/>
    <p:sldId id="865" r:id="rId101"/>
    <p:sldId id="866" r:id="rId102"/>
    <p:sldId id="867" r:id="rId103"/>
    <p:sldId id="868" r:id="rId104"/>
    <p:sldId id="802" r:id="rId105"/>
    <p:sldId id="857" r:id="rId106"/>
    <p:sldId id="858" r:id="rId107"/>
    <p:sldId id="804" r:id="rId108"/>
    <p:sldId id="860" r:id="rId109"/>
    <p:sldId id="859" r:id="rId110"/>
    <p:sldId id="805" r:id="rId111"/>
    <p:sldId id="846" r:id="rId112"/>
    <p:sldId id="847" r:id="rId113"/>
    <p:sldId id="829" r:id="rId114"/>
    <p:sldId id="834" r:id="rId115"/>
    <p:sldId id="831" r:id="rId116"/>
    <p:sldId id="832" r:id="rId117"/>
    <p:sldId id="833" r:id="rId118"/>
    <p:sldId id="835" r:id="rId119"/>
    <p:sldId id="836" r:id="rId120"/>
    <p:sldId id="837" r:id="rId121"/>
    <p:sldId id="840" r:id="rId122"/>
    <p:sldId id="841" r:id="rId123"/>
    <p:sldId id="838" r:id="rId124"/>
    <p:sldId id="839" r:id="rId125"/>
    <p:sldId id="842" r:id="rId126"/>
    <p:sldId id="843" r:id="rId127"/>
    <p:sldId id="821" r:id="rId128"/>
    <p:sldId id="822" r:id="rId129"/>
    <p:sldId id="823" r:id="rId130"/>
    <p:sldId id="849" r:id="rId131"/>
    <p:sldId id="850" r:id="rId132"/>
    <p:sldId id="852" r:id="rId133"/>
    <p:sldId id="853" r:id="rId134"/>
    <p:sldId id="854" r:id="rId135"/>
    <p:sldId id="856" r:id="rId136"/>
    <p:sldId id="580" r:id="rId137"/>
    <p:sldId id="581" r:id="rId1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A6A6A6"/>
    <a:srgbClr val="F237E0"/>
    <a:srgbClr val="FD7D00"/>
    <a:srgbClr val="0070C0"/>
    <a:srgbClr val="FF4747"/>
    <a:srgbClr val="D37011"/>
    <a:srgbClr val="5B9BD5"/>
    <a:srgbClr val="FFF2CC"/>
    <a:srgbClr val="F9D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29" autoAdjust="0"/>
    <p:restoredTop sz="72946" autoAdjust="0"/>
  </p:normalViewPr>
  <p:slideViewPr>
    <p:cSldViewPr snapToGrid="0">
      <p:cViewPr varScale="1">
        <p:scale>
          <a:sx n="62" d="100"/>
          <a:sy n="62" d="100"/>
        </p:scale>
        <p:origin x="696" y="72"/>
      </p:cViewPr>
      <p:guideLst>
        <p:guide orient="horz" pos="264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5/4/2023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At the conclusion of that hour, assuming you stay awake, you'll leave this room with a fundamental understanding of how those techniques work and when to use them.</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clients require MFA for security and regulatory compliance reasons, but building multiple authentication systems can be expensive. I'd rather my teams focus elsewhere.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SAML we can push the authentication off to a third party, so that 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that competes with Shutterfly and offers custom holiday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those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to Facebook; as far as Facebook can tell, it is </a:t>
            </a:r>
            <a:r>
              <a:rPr lang="en-US" sz="1200" b="1" i="0" kern="1200" dirty="0">
                <a:solidFill>
                  <a:schemeClr val="tx1"/>
                </a:solidFill>
                <a:effectLst/>
                <a:latin typeface="+mn-lt"/>
                <a:ea typeface="+mn-ea"/>
                <a:cs typeface="+mn-cs"/>
              </a:rPr>
              <a:t>Alice</a:t>
            </a:r>
            <a:r>
              <a:rPr lang="en-US" sz="1200" b="0" i="0" kern="1200" dirty="0">
                <a:solidFill>
                  <a:schemeClr val="tx1"/>
                </a:solidFill>
                <a:effectLst/>
                <a:latin typeface="+mn-lt"/>
                <a:ea typeface="+mn-ea"/>
                <a:cs typeface="+mn-cs"/>
              </a:rPr>
              <a:t> on the other end of the request, not this photo site.</a:t>
            </a: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gets to make her fancy greeting cards while keeping her account data safe. Win-win.</a:t>
            </a: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 key distinction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identifies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have an access token for Alice's FB data, so is Alice </a:t>
            </a:r>
            <a:r>
              <a:rPr lang="en-US" sz="1200" b="1" i="0" kern="1200" dirty="0">
                <a:solidFill>
                  <a:schemeClr val="tx1"/>
                </a:solidFill>
                <a:effectLst/>
                <a:latin typeface="+mn-lt"/>
                <a:ea typeface="+mn-ea"/>
                <a:cs typeface="+mn-cs"/>
              </a:rPr>
              <a:t>authenticated</a:t>
            </a:r>
            <a:r>
              <a:rPr lang="en-US" sz="1200" b="0" i="0" kern="1200" dirty="0">
                <a:solidFill>
                  <a:schemeClr val="tx1"/>
                </a:solidFill>
                <a:effectLst/>
                <a:latin typeface="+mn-lt"/>
                <a:ea typeface="+mn-ea"/>
                <a:cs typeface="+mn-cs"/>
              </a:rPr>
              <a:t> to TTF?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be sure that it really is Alice 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It allows Alice to delegate access to her data, but </a:t>
            </a:r>
            <a:r>
              <a:rPr lang="en-US" sz="1200" b="0" i="1" kern="1200" dirty="0">
                <a:solidFill>
                  <a:schemeClr val="tx1"/>
                </a:solidFill>
                <a:effectLst/>
                <a:latin typeface="+mn-lt"/>
                <a:ea typeface="+mn-ea"/>
                <a:cs typeface="+mn-cs"/>
              </a:rPr>
              <a:t>doesn't </a:t>
            </a:r>
            <a:r>
              <a:rPr lang="en-US" sz="1200" b="0" i="0" kern="1200" dirty="0">
                <a:solidFill>
                  <a:schemeClr val="tx1"/>
                </a:solidFill>
                <a:effectLst/>
                <a:latin typeface="+mn-lt"/>
                <a:ea typeface="+mn-ea"/>
                <a:cs typeface="+mn-cs"/>
              </a:rPr>
              <a:t>allow her 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they call that API and it returns Alice's email address.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0"/>
              <a:t>In this case the </a:t>
            </a:r>
            <a:r>
              <a:rPr lang="en-US" b="0" dirty="0"/>
              <a:t>user gave TTF a token that allowed them to obtain Alice's email, and Alice's email matches an account in TTF's database.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Can TTF give that user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The actual content stored at Super Secret doesn't matter, but it's definitely more sensitive than some Facebook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Alice's token in our example would have been usable </a:t>
            </a:r>
            <a:r>
              <a:rPr lang="en-US" sz="1200" b="0" i="1" kern="1200" dirty="0">
                <a:solidFill>
                  <a:schemeClr val="tx1"/>
                </a:solidFill>
                <a:effectLst/>
                <a:latin typeface="+mn-lt"/>
                <a:ea typeface="+mn-ea"/>
                <a:cs typeface="+mn-cs"/>
              </a:rPr>
              <a:t>only </a:t>
            </a:r>
            <a:r>
              <a:rPr lang="en-US" sz="1200" b="0" i="0" kern="1200" dirty="0">
                <a:solidFill>
                  <a:schemeClr val="tx1"/>
                </a:solidFill>
                <a:effectLst/>
                <a:latin typeface="+mn-lt"/>
                <a:ea typeface="+mn-ea"/>
                <a:cs typeface="+mn-cs"/>
              </a:rPr>
              <a:t>by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it would have clearly indicated that Alice was the one that authorized it, and in that case it would have been safe for TTF to use that token as proof of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would also have contained enough information for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to reject it</a:t>
            </a: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so that we can differentiate between Alice and someone just </a:t>
            </a:r>
            <a:r>
              <a:rPr lang="en-US" sz="1200" b="0" i="1" kern="1200" baseline="0" dirty="0">
                <a:solidFill>
                  <a:schemeClr val="tx1"/>
                </a:solidFill>
                <a:effectLst/>
                <a:latin typeface="+mn-lt"/>
                <a:ea typeface="+mn-ea"/>
                <a:cs typeface="+mn-cs"/>
              </a:rPr>
              <a:t>claiming to be </a:t>
            </a:r>
            <a:r>
              <a:rPr lang="en-US" sz="1200" b="0" i="0" kern="1200" baseline="0" dirty="0">
                <a:solidFill>
                  <a:schemeClr val="tx1"/>
                </a:solidFill>
                <a:effectLst/>
                <a:latin typeface="+mn-lt"/>
                <a:ea typeface="+mn-ea"/>
                <a:cs typeface="+mn-cs"/>
              </a:rPr>
              <a:t>Alice.</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 and I hope you enjoy the rest of the conference!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Cognito</a:t>
            </a:r>
          </a:p>
          <a:p>
            <a:pPr marL="171450" indent="-171450">
              <a:buFontTx/>
              <a:buChar char="-"/>
            </a:pPr>
            <a:r>
              <a:rPr lang="en-US" sz="1200" kern="1200" dirty="0">
                <a:solidFill>
                  <a:schemeClr val="tx1"/>
                </a:solidFill>
                <a:effectLst/>
                <a:latin typeface="+mn-lt"/>
                <a:ea typeface="+mn-ea"/>
                <a:cs typeface="+mn-cs"/>
              </a:rPr>
              <a:t>Built on OAuth 2</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oATH</a:t>
            </a:r>
            <a:r>
              <a:rPr lang="en-US" sz="1200" kern="1200" dirty="0">
                <a:solidFill>
                  <a:schemeClr val="tx1"/>
                </a:solidFill>
                <a:effectLst/>
                <a:latin typeface="+mn-lt"/>
                <a:ea typeface="+mn-ea"/>
                <a:cs typeface="+mn-cs"/>
              </a:rPr>
              <a:t> authorizes Devices, APIs, Servers and Apps with Access Tokens rather than credentials"</a:t>
            </a:r>
          </a:p>
          <a:p>
            <a:pPr marL="0" indent="0">
              <a:buFontTx/>
              <a:buNone/>
            </a:pPr>
            <a:endParaRPr lang="en-US" sz="1200" kern="1200" dirty="0">
              <a:solidFill>
                <a:schemeClr val="tx1"/>
              </a:solidFill>
              <a:effectLst/>
              <a:latin typeface="+mn-lt"/>
              <a:ea typeface="+mn-ea"/>
              <a:cs typeface="+mn-cs"/>
            </a:endParaRP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OIDC = Open ID Connect</a:t>
            </a:r>
          </a:p>
          <a:p>
            <a:pPr marL="0" indent="0">
              <a:buFontTx/>
              <a:buNone/>
            </a:pPr>
            <a:endParaRPr lang="en-US" sz="1200" kern="1200" dirty="0">
              <a:solidFill>
                <a:schemeClr val="tx1"/>
              </a:solidFill>
              <a:effectLst/>
              <a:latin typeface="+mn-lt"/>
              <a:ea typeface="+mn-ea"/>
              <a:cs typeface="+mn-cs"/>
            </a:endParaRPr>
          </a:p>
          <a:p>
            <a:pPr marL="0" indent="0">
              <a:buFontTx/>
              <a:buNone/>
            </a:pP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OAuth2 = broad spec for auth</a:t>
            </a:r>
          </a:p>
          <a:p>
            <a:pPr marL="0" indent="0">
              <a:buFontTx/>
              <a:buNone/>
            </a:pPr>
            <a:r>
              <a:rPr lang="en-US" sz="1200" kern="1200" dirty="0">
                <a:solidFill>
                  <a:schemeClr val="tx1"/>
                </a:solidFill>
                <a:effectLst/>
                <a:latin typeface="+mn-lt"/>
                <a:ea typeface="+mn-ea"/>
                <a:cs typeface="+mn-cs"/>
              </a:rPr>
              <a:t>OIDC = detailed spec for identity</a:t>
            </a: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Cognito </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3553831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Keycards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Today we’re going to talk about the first two factors.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I’m not going to cover biometrics, but once you understand how the first two work you’ll have everything you need to understand biometrics too.</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a:t>
            </a:r>
            <a:r>
              <a:rPr lang="en-US" sz="1200" b="0" i="0" kern="1200" dirty="0">
                <a:solidFill>
                  <a:schemeClr val="tx1"/>
                </a:solidFill>
                <a:effectLst/>
                <a:latin typeface="+mn-lt"/>
                <a:ea typeface="+mn-ea"/>
                <a:cs typeface="+mn-cs"/>
              </a:rPr>
              <a:t>but I want to start here because your everyday, run of the mill password implementation demonstrates two important concepts that will help you understand the other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tell it.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 </a:t>
            </a:r>
            <a:r>
              <a:rPr lang="en-US" sz="1200" b="0" kern="1200" baseline="0" dirty="0" err="1">
                <a:solidFill>
                  <a:schemeClr val="tx1"/>
                </a:solidFill>
                <a:effectLst/>
                <a:latin typeface="+mn-lt"/>
                <a:ea typeface="+mn-ea"/>
                <a:cs typeface="+mn-cs"/>
              </a:rPr>
              <a:t>nonces</a:t>
            </a:r>
            <a:r>
              <a:rPr lang="en-US" sz="1200" b="0" kern="1200" baseline="0" dirty="0">
                <a:solidFill>
                  <a:schemeClr val="tx1"/>
                </a:solidFill>
                <a:effectLst/>
                <a:latin typeface="+mn-lt"/>
                <a:ea typeface="+mn-ea"/>
                <a:cs typeface="+mn-cs"/>
              </a:rPr>
              <a:t>, federated identity</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Reddit fights over the correct cryptographic hash function to use when signing requests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and people were fighting over which version was better</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I found things called JSON web tokens that some people say are God's gift to the internet, and other people call a scourge on all mankind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included in the form post as plain text…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458338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wire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happens to be working from her local coffee shop's free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you use TLS on your login forms, then the network connection between Alice and the server gets </a:t>
            </a:r>
            <a:r>
              <a:rPr lang="en-US" sz="1200" b="1" kern="1200" dirty="0">
                <a:solidFill>
                  <a:schemeClr val="tx1"/>
                </a:solidFill>
                <a:effectLst/>
                <a:latin typeface="+mn-lt"/>
                <a:ea typeface="+mn-ea"/>
                <a:cs typeface="+mn-cs"/>
              </a:rPr>
              <a:t>encrypted</a:t>
            </a:r>
            <a:r>
              <a:rPr lang="en-US" sz="1200" b="0" kern="1200" dirty="0">
                <a:solidFill>
                  <a:schemeClr val="tx1"/>
                </a:solidFill>
                <a:effectLst/>
                <a:latin typeface="+mn-lt"/>
                <a:ea typeface="+mn-ea"/>
                <a:cs typeface="+mn-cs"/>
              </a:rPr>
              <a:t>, which prevents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anyone eavesdropping on that connection from gaining access to her credentials.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By encrypting the contents of the entire request, TLS provides </a:t>
            </a:r>
            <a:r>
              <a:rPr lang="en-US" sz="1200" b="1" kern="1200" dirty="0">
                <a:solidFill>
                  <a:schemeClr val="tx1"/>
                </a:solidFill>
                <a:effectLst/>
                <a:latin typeface="+mn-lt"/>
                <a:ea typeface="+mn-ea"/>
                <a:cs typeface="+mn-cs"/>
              </a:rPr>
              <a:t>security in transit </a:t>
            </a:r>
            <a:r>
              <a:rPr lang="en-US" sz="1200" b="0" kern="1200" dirty="0">
                <a:solidFill>
                  <a:schemeClr val="tx1"/>
                </a:solidFill>
                <a:effectLst/>
                <a:latin typeface="+mn-lt"/>
                <a:ea typeface="+mn-ea"/>
                <a:cs typeface="+mn-cs"/>
              </a:rPr>
              <a:t>because the sensitive information is protected as it moves across the internet.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706053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sort of the point; the sensitive information has to be turned into gibberish as it leaves the browser, it has to travel across the internet as gibberish, and then the web server has to be able to turn it back into something it can recognize.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087351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what happens on the server when we validate that login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 request by…</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…querying the database for a user record with a matching username and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easy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credentials.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the login verification would be just as easy, the web app would just encrypt the user-submitted password and then query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that our website has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her password on login, which we'll talk about next,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879361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And if an attacker has been able to get access to the physical database, then there's a chance they've been able to access the decryption keys as well.</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With those keys, they could decrypt all passwords in the database, which is again very bad.</a:t>
            </a: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3605279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835927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hashing a value is a one-way trip; the hash cannot be reversed into its original string, whereas an encrypted value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be reversed, as long as you have the encryption keys.</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 means that storing the hash in the database is more secure than storing an encrypted password, because there's no other details that a hacker can steal that allow them to reveal the passwords.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4128667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and compare and contrast the techniques you can choose from.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time that you need to choose an authentication strategy, I want you to start from a place of knowledge so that you can make an educated decision and not a rookie mistake.</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318591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the hash value in the user database, and then the web server just needs to has the plaintext password submitted by the user and then search for the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it gets a hit then it knows that the user entered the correct original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at the same time, our web site has no way to access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password, which makes it much harder for an attacker to steal passwords at scale.</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979176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By itself, this request doesn't tell us anything about the identity making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link it to the identity established during her prior authentication step?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 are primarily three ways of doing that.</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the most common approach is for the server to keep track of authenticated sessions, and to send a cookie to the browser when a new user logs in.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 cookie gets resubmitted on subsequent requests, and the server can use that to associate those requests with the same session.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Cookies are automatically sent along with each request, so you don't really have to do anything to make this work; your web framework handles this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cookies, we can also send credentials through HTTP headers, which we'll talk about in just a minute.</a:t>
            </a: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1302055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third option is to use X509 Client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These certificates are basically like "reverse TLS".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To use TLS, you install a certificate </a:t>
            </a:r>
            <a:r>
              <a:rPr lang="en-US" sz="1200" b="0" u="sng" kern="1200" dirty="0">
                <a:solidFill>
                  <a:schemeClr val="tx1"/>
                </a:solidFill>
                <a:effectLst/>
                <a:latin typeface="+mn-lt"/>
                <a:ea typeface="+mn-ea"/>
                <a:cs typeface="+mn-cs"/>
              </a:rPr>
              <a:t>on the server</a:t>
            </a:r>
            <a:r>
              <a:rPr lang="en-US" sz="1200" b="0" u="none" kern="1200" dirty="0">
                <a:solidFill>
                  <a:schemeClr val="tx1"/>
                </a:solidFill>
                <a:effectLst/>
                <a:latin typeface="+mn-lt"/>
                <a:ea typeface="+mn-ea"/>
                <a:cs typeface="+mn-cs"/>
              </a:rPr>
              <a:t> and it tells the client that the server is who it claims to be. It's the foundation for your browser knowing it's actually talking to your bank, and not some bad guy website </a:t>
            </a:r>
            <a:r>
              <a:rPr lang="en-US" sz="1200" b="0" i="1" u="none" kern="1200" dirty="0">
                <a:solidFill>
                  <a:schemeClr val="tx1"/>
                </a:solidFill>
                <a:effectLst/>
                <a:latin typeface="+mn-lt"/>
                <a:ea typeface="+mn-ea"/>
                <a:cs typeface="+mn-cs"/>
              </a:rPr>
              <a:t>pretending </a:t>
            </a:r>
            <a:r>
              <a:rPr lang="en-US" sz="1200" b="0" i="0" u="none" kern="1200" dirty="0">
                <a:solidFill>
                  <a:schemeClr val="tx1"/>
                </a:solidFill>
                <a:effectLst/>
                <a:latin typeface="+mn-lt"/>
                <a:ea typeface="+mn-ea"/>
                <a:cs typeface="+mn-cs"/>
              </a:rPr>
              <a:t>to be your bank.</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kern="1200" dirty="0">
                <a:solidFill>
                  <a:schemeClr val="tx1"/>
                </a:solidFill>
                <a:effectLst/>
                <a:latin typeface="+mn-lt"/>
                <a:ea typeface="+mn-ea"/>
                <a:cs typeface="+mn-cs"/>
              </a:rPr>
              <a:t>(click)</a:t>
            </a: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Client certificates are installed </a:t>
            </a:r>
            <a:r>
              <a:rPr lang="en-US" sz="1200" b="0" i="1" u="none" kern="1200" dirty="0">
                <a:solidFill>
                  <a:schemeClr val="tx1"/>
                </a:solidFill>
                <a:effectLst/>
                <a:latin typeface="+mn-lt"/>
                <a:ea typeface="+mn-ea"/>
                <a:cs typeface="+mn-cs"/>
              </a:rPr>
              <a:t>on the browser</a:t>
            </a:r>
            <a:r>
              <a:rPr lang="en-US" sz="1200" b="0" i="0" u="none" kern="1200" dirty="0">
                <a:solidFill>
                  <a:schemeClr val="tx1"/>
                </a:solidFill>
                <a:effectLst/>
                <a:latin typeface="+mn-lt"/>
                <a:ea typeface="+mn-ea"/>
                <a:cs typeface="+mn-cs"/>
              </a:rPr>
              <a:t>, and they tell the server that the client is who they claim to be.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463899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Client Certificates are a really nice option if you're developing for a private network or something, where your users can obtain and install those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doesn't really work on the public internet though, so we're not going to talk about it much here.</a:t>
            </a: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608448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Passwords and session cookies work fine when there's a user sitting at the other end of an interactive session.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 this situation, we can use something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that describes how to send credentials via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 follow the Basic Auth standard, 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scheme is "Basic".</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198439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Also, 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OAuth 1 and 2, how to sign a request using HMAC, or how to use JSON Web Tokens to replace server-side sessions, then you’re probably in the wrong place.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target audience is people who DON’T know those things, or even that those are the things they need to know about in the first place.</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scheme is "Basic", then by definition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in the format of "</a:t>
            </a:r>
            <a:r>
              <a:rPr lang="en-US" sz="1200" b="0" kern="1200" dirty="0" err="1">
                <a:solidFill>
                  <a:schemeClr val="tx1"/>
                </a:solidFill>
                <a:effectLst/>
                <a:latin typeface="+mn-lt"/>
                <a:ea typeface="+mn-ea"/>
                <a:cs typeface="+mn-cs"/>
              </a:rPr>
              <a:t>username:password</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how it works.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 my image here I truncated the value for aesthetic purposes. In reality, the full encoded value is sent.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Therefore, you need to make sure you’re only sending basic authentication over a secure connection. Just like the password form post we talked about, if an attacker can eavesdrop on the network then they can easily steal the credentials.</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Basic Auth supports some automated scenarios, but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cracked like SSL did before it, and an attacker steals that password off of the wire, they have total access to the user's account.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Alice wants to set some up some automated services that let us check her social media accounts.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passing her account password in all of those Basic Auth headers, we could create separate credentials for each of those services, and we could authorize those credentials </a:t>
            </a:r>
            <a:r>
              <a:rPr lang="en-US" sz="1200" b="0" i="1" kern="1200" dirty="0">
                <a:solidFill>
                  <a:schemeClr val="tx1"/>
                </a:solidFill>
                <a:effectLst/>
                <a:latin typeface="+mn-lt"/>
                <a:ea typeface="+mn-ea"/>
                <a:cs typeface="+mn-cs"/>
              </a:rPr>
              <a:t>only</a:t>
            </a:r>
            <a:r>
              <a:rPr lang="en-US" sz="1200" b="0" i="0" kern="1200" dirty="0">
                <a:solidFill>
                  <a:schemeClr val="tx1"/>
                </a:solidFill>
                <a:effectLst/>
                <a:latin typeface="+mn-lt"/>
                <a:ea typeface="+mn-ea"/>
                <a:cs typeface="+mn-cs"/>
              </a:rPr>
              <a:t> for calling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if one of her social media integrations is hacked, all they get access to is that specific integration; hacking her Twitter integration won't get you access to her Facebook account, and vice versa.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which helps keep the account extra safe.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presents that token is allowed to use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like this are passed as </a:t>
            </a:r>
            <a:r>
              <a:rPr lang="en-US" sz="1200" b="1" i="0" kern="1200" dirty="0">
                <a:solidFill>
                  <a:schemeClr val="tx1"/>
                </a:solidFill>
                <a:effectLst/>
                <a:latin typeface="+mn-lt"/>
                <a:ea typeface="+mn-ea"/>
                <a:cs typeface="+mn-cs"/>
              </a:rPr>
              <a:t>plain text </a:t>
            </a:r>
            <a:r>
              <a:rPr lang="en-US" sz="1200" b="0" i="0" kern="1200" dirty="0">
                <a:solidFill>
                  <a:schemeClr val="tx1"/>
                </a:solidFill>
                <a:effectLst/>
                <a:latin typeface="+mn-lt"/>
                <a:ea typeface="+mn-ea"/>
                <a:cs typeface="+mn-cs"/>
              </a:rPr>
              <a:t>so that the server can read the value and validate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2199246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t>
            </a:r>
            <a:r>
              <a:rPr lang="en-US" sz="1200" i="1" kern="1200" dirty="0">
                <a:solidFill>
                  <a:schemeClr val="tx1"/>
                </a:solidFill>
                <a:effectLst/>
                <a:latin typeface="+mn-lt"/>
                <a:ea typeface="+mn-ea"/>
                <a:cs typeface="+mn-cs"/>
              </a:rPr>
              <a:t>how </a:t>
            </a:r>
            <a:r>
              <a:rPr lang="en-US" sz="1200" i="0" kern="1200" dirty="0">
                <a:solidFill>
                  <a:schemeClr val="tx1"/>
                </a:solidFill>
                <a:effectLst/>
                <a:latin typeface="+mn-lt"/>
                <a:ea typeface="+mn-ea"/>
                <a:cs typeface="+mn-cs"/>
              </a:rPr>
              <a:t>to implement any of these things.</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are things</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what Step 0 was even if I wanted to.</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care about internet standards or with interoperability with a wide variety of clients then you might want to look into using the Authorization header with the Bearer scheme.</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5221151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Lots of people also use custom headers for this, such as X-API-Key. That's totally fine too, especially if you're securing APIs for a limited number of clients.</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9558551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10117028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is conjunction with a hash functions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22302881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unique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client trying to access the same URL for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user will generate a different string because it will be using a different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I </a:t>
            </a:r>
            <a:r>
              <a:rPr lang="en-US" sz="1200" i="1" kern="1200" dirty="0">
                <a:solidFill>
                  <a:schemeClr val="tx1"/>
                </a:solidFill>
                <a:effectLst/>
                <a:latin typeface="+mn-lt"/>
                <a:ea typeface="+mn-ea"/>
                <a:cs typeface="+mn-cs"/>
              </a:rPr>
              <a:t>have </a:t>
            </a:r>
            <a:r>
              <a:rPr lang="en-US" sz="1200" i="0" kern="1200" dirty="0">
                <a:solidFill>
                  <a:schemeClr val="tx1"/>
                </a:solidFill>
                <a:effectLst/>
                <a:latin typeface="+mn-lt"/>
                <a:ea typeface="+mn-ea"/>
                <a:cs typeface="+mn-cs"/>
              </a:rPr>
              <a:t>Googled the crap out of OAuth. 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packaged up all of that research and distilled it into a coherent explanation of how these things work in relation to each other.</a:t>
            </a: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managed to infiltrate some part of the Internet that this request goes through, and he wants to try and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some aspect of the request </a:t>
            </a:r>
            <a:r>
              <a:rPr lang="en-US" sz="1200" b="0" i="1" kern="1200" dirty="0">
                <a:solidFill>
                  <a:schemeClr val="tx1"/>
                </a:solidFill>
                <a:effectLst/>
                <a:latin typeface="+mn-lt"/>
                <a:ea typeface="+mn-ea"/>
                <a:cs typeface="+mn-cs"/>
              </a:rPr>
              <a:t>before </a:t>
            </a:r>
            <a:r>
              <a:rPr lang="en-US" sz="1200" b="0" i="0" kern="1200" dirty="0">
                <a:solidFill>
                  <a:schemeClr val="tx1"/>
                </a:solidFill>
                <a:effectLst/>
                <a:latin typeface="+mn-lt"/>
                <a:ea typeface="+mn-ea"/>
                <a:cs typeface="+mn-cs"/>
              </a:rPr>
              <a:t>it's received by the target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maybe he wants to change one of the parameter values, so that the server gets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submitted.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is trying to transfer money from one of her accounts to another;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It then </a:t>
            </a:r>
            <a:r>
              <a:rPr lang="en-US" sz="1200" b="1" i="0" kern="1200" dirty="0">
                <a:solidFill>
                  <a:schemeClr val="tx1"/>
                </a:solidFill>
                <a:effectLst/>
                <a:latin typeface="+mn-lt"/>
                <a:ea typeface="+mn-ea"/>
                <a:cs typeface="+mn-cs"/>
              </a:rPr>
              <a:t>re-calculates the signature</a:t>
            </a:r>
            <a:r>
              <a:rPr lang="en-US" sz="1200" b="0" i="0" kern="1200" dirty="0">
                <a:solidFill>
                  <a:schemeClr val="tx1"/>
                </a:solidFill>
                <a:effectLst/>
                <a:latin typeface="+mn-lt"/>
                <a:ea typeface="+mn-ea"/>
                <a:cs typeface="+mn-cs"/>
              </a:rPr>
              <a:t> using the request it received combined with its copy of Alice's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If the request was altered in any way while in transit, then the signatures won't match…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35201244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server can ignore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4572501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DO match, then the server and the client both used Alice's key to hash the exact same request, so the server knows the request came from Alice and wasn't modified in transit. </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22998637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the server needs to try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a valid signature. That's potentially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list of topics we'll cover.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teach you the fundamentals, but you'll need to search out your own Hello World or getting started tutorials.</a:t>
            </a:r>
          </a:p>
          <a:p>
            <a:pPr lvl="0"/>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the foundation of just about everything else we're going to talk about.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so important that it has its own acronym.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authentication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hash function, and used to validate a message. </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see this term anywhere, it's referring to this sort of signing process using a shared, private key that is never sent over the wire.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2077255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key thing to remember: in order to use API Keys, the client must know the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that means that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Alice's key and store it in our user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Some developer for the client application obtains that API key over some secure process. Maybe it's sent via encrypted email, or maybe they download it from our server, whatever.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Point is, some person is responsible for obtaining that API key </a:t>
            </a:r>
            <a:r>
              <a:rPr lang="en-US" sz="1200" b="1" i="0" kern="1200" dirty="0">
                <a:solidFill>
                  <a:schemeClr val="tx1"/>
                </a:solidFill>
                <a:effectLst/>
                <a:latin typeface="+mn-lt"/>
                <a:ea typeface="+mn-ea"/>
                <a:cs typeface="+mn-cs"/>
              </a:rPr>
              <a:t>in advance </a:t>
            </a:r>
            <a:r>
              <a:rPr lang="en-US" sz="1200" b="0" i="0" kern="1200" dirty="0">
                <a:solidFill>
                  <a:schemeClr val="tx1"/>
                </a:solidFill>
                <a:effectLst/>
                <a:latin typeface="+mn-lt"/>
                <a:ea typeface="+mn-ea"/>
                <a:cs typeface="+mn-cs"/>
              </a:rPr>
              <a:t>and then… </a:t>
            </a:r>
          </a:p>
          <a:p>
            <a:pPr marL="0" indent="0">
              <a:buFont typeface="Arial" panose="020B0604020202020204" pitchFamily="34" charset="0"/>
              <a:buNone/>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storing it 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app can then use the key to sign requests or as a bearer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your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your React app can't make authenticated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over TLS and then send the API key back to the browser in the HTTP response, but there just isn't any way for the client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in JavaScript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JavaScript is open to inspection by a malicious script</a:t>
            </a:r>
            <a:r>
              <a:rPr lang="en-US" sz="1200" b="0" i="0" kern="1200" dirty="0">
                <a:solidFill>
                  <a:schemeClr val="tx1"/>
                </a:solidFill>
                <a:effectLst/>
                <a:latin typeface="+mn-lt"/>
                <a:ea typeface="+mn-ea"/>
                <a:cs typeface="+mn-cs"/>
              </a:rPr>
              <a:t>, so we cannot make the client aware of Alice's API key without exposing it to attackers.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client, we need some technique other than API keys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refer to them as "JOT tokens", which has the same sort of redundancy as saying "ATM machine", but it sounds nice to my brain so I'm </a:t>
            </a:r>
            <a:r>
              <a:rPr lang="en-US" sz="1200" b="0" i="0" kern="1200" dirty="0" err="1">
                <a:solidFill>
                  <a:schemeClr val="tx1"/>
                </a:solidFill>
                <a:effectLst/>
                <a:latin typeface="+mn-lt"/>
                <a:ea typeface="+mn-ea"/>
                <a:cs typeface="+mn-cs"/>
              </a:rPr>
              <a:t>gonna</a:t>
            </a:r>
            <a:r>
              <a:rPr lang="en-US" sz="1200" b="0" i="0" kern="1200" dirty="0">
                <a:solidFill>
                  <a:schemeClr val="tx1"/>
                </a:solidFill>
                <a:effectLst/>
                <a:latin typeface="+mn-lt"/>
                <a:ea typeface="+mn-ea"/>
                <a:cs typeface="+mn-cs"/>
              </a:rPr>
              <a:t> keep doing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system-level private key</a:t>
            </a:r>
            <a:r>
              <a:rPr lang="en-US" sz="1200" b="0" i="0" kern="1200" dirty="0">
                <a:solidFill>
                  <a:schemeClr val="tx1"/>
                </a:solidFill>
                <a:effectLst/>
                <a:latin typeface="+mn-lt"/>
                <a:ea typeface="+mn-ea"/>
                <a:cs typeface="+mn-cs"/>
              </a:rPr>
              <a:t> that it keeps to itself. This key is never shared with any clients and is not user-specific; it's a system-level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such as stating the username for the logged-in user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signature that can be used to validate the claims.</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concepts that you need to keep in mind when securing a system: identity, authentication, and authorization. </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server's key is NOT part of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server receives the request, it re-computes the signature using its private key and compares that value to the signature in the token.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then the server knows that the token was signed by its own private key, so the claims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token were previously validated by the server itself and were not modified by the client.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Therefore, the server can trust the claims and can safely associate this request with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might recognize this pattern from when we talked about server-side sessions.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server-side sessions, every request contains a cookie containing an ID. That ID is a pointer into some sort of session database that the server is maintaining.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difference is that with JSON Web Tokens, there is no additional "database" of session information; each JWT token is a </a:t>
            </a:r>
            <a:r>
              <a:rPr lang="en-US" sz="1200" b="0" i="1" kern="1200" dirty="0">
                <a:solidFill>
                  <a:schemeClr val="tx1"/>
                </a:solidFill>
                <a:effectLst/>
                <a:latin typeface="+mn-lt"/>
                <a:ea typeface="+mn-ea"/>
                <a:cs typeface="+mn-cs"/>
              </a:rPr>
              <a:t>self-contained set of claims</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7361641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simplest case the claims will simply identify the user attached to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authentication only and everything else is left up to your app.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instance, if you want to know whether Alice is a member of the Administrator group or not, you'd have to run a query for the roles associated with her user ID.</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9950791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Web tokens are interesting though because they can help you with both authentication </a:t>
            </a:r>
            <a:r>
              <a:rPr lang="en-US" sz="1200" b="0" i="1" kern="1200" dirty="0">
                <a:solidFill>
                  <a:schemeClr val="tx1"/>
                </a:solidFill>
                <a:effectLst/>
                <a:latin typeface="+mn-lt"/>
                <a:ea typeface="+mn-ea"/>
                <a:cs typeface="+mn-cs"/>
              </a:rPr>
              <a:t>and authorization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Rather than running a query to see if Alice is an administrator or not, you can include that information </a:t>
            </a:r>
            <a:r>
              <a:rPr lang="en-US" sz="1200" b="0" i="1" kern="1200" dirty="0">
                <a:solidFill>
                  <a:schemeClr val="tx1"/>
                </a:solidFill>
                <a:effectLst/>
                <a:latin typeface="+mn-lt"/>
                <a:ea typeface="+mn-ea"/>
                <a:cs typeface="+mn-cs"/>
              </a:rPr>
              <a:t>as an explicit claim in the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claims are signed by the server's own private key, so they can't be modified by any third party without failing validation; you can include whatever information you want directly in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8714041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could even include very granular permission information, if that makes sense in your application.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be very helpful if your system gets a lot of traffic because it can eliminate a bunch of repetitive database lookups during the authentication and authorization processes.</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945445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very important trade-off that you need to consider if you want to use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a:t>
            </a:r>
            <a:r>
              <a:rPr lang="en-US" sz="1200" b="0" i="1" kern="1200" dirty="0">
                <a:solidFill>
                  <a:schemeClr val="tx1"/>
                </a:solidFill>
                <a:effectLst/>
                <a:latin typeface="+mn-lt"/>
                <a:ea typeface="+mn-ea"/>
                <a:cs typeface="+mn-cs"/>
              </a:rPr>
              <a:t>either </a:t>
            </a:r>
            <a:r>
              <a:rPr lang="en-US" sz="1200" b="0" i="0" kern="1200" dirty="0">
                <a:solidFill>
                  <a:schemeClr val="tx1"/>
                </a:solidFill>
                <a:effectLst/>
                <a:latin typeface="+mn-lt"/>
                <a:ea typeface="+mn-ea"/>
                <a:cs typeface="+mn-cs"/>
              </a:rPr>
              <a:t>store sensitive information in the claims, OR you can make the claims visible to your client-side JavaScript code.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can't have both; if you expose the claims to </a:t>
            </a:r>
            <a:r>
              <a:rPr lang="en-US" sz="1200" b="0" i="1" kern="1200" dirty="0">
                <a:solidFill>
                  <a:schemeClr val="tx1"/>
                </a:solidFill>
                <a:effectLst/>
                <a:latin typeface="+mn-lt"/>
                <a:ea typeface="+mn-ea"/>
                <a:cs typeface="+mn-cs"/>
              </a:rPr>
              <a:t>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then they are also exposed to </a:t>
            </a:r>
            <a:r>
              <a:rPr lang="en-US" sz="1200" b="0" i="1" kern="1200" dirty="0">
                <a:solidFill>
                  <a:schemeClr val="tx1"/>
                </a:solidFill>
                <a:effectLst/>
                <a:latin typeface="+mn-lt"/>
                <a:ea typeface="+mn-ea"/>
                <a:cs typeface="+mn-cs"/>
              </a:rPr>
              <a:t>any malicious </a:t>
            </a:r>
            <a:r>
              <a:rPr lang="en-US" sz="1200" b="0" i="1" kern="1200" dirty="0" err="1">
                <a:solidFill>
                  <a:schemeClr val="tx1"/>
                </a:solidFill>
                <a:effectLst/>
                <a:latin typeface="+mn-lt"/>
                <a:ea typeface="+mn-ea"/>
                <a:cs typeface="+mn-cs"/>
              </a:rPr>
              <a:t>javascript</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happens to be running.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means that if </a:t>
            </a:r>
            <a:r>
              <a:rPr lang="en-US" sz="1200" b="0" i="1" u="sng" kern="1200" dirty="0">
                <a:solidFill>
                  <a:schemeClr val="tx1"/>
                </a:solidFill>
                <a:effectLst/>
                <a:latin typeface="+mn-lt"/>
                <a:ea typeface="+mn-ea"/>
                <a:cs typeface="+mn-cs"/>
              </a:rPr>
              <a:t>your app</a:t>
            </a:r>
            <a:r>
              <a:rPr lang="en-US" sz="1200" b="0" i="0" u="none" kern="1200" dirty="0">
                <a:solidFill>
                  <a:schemeClr val="tx1"/>
                </a:solidFill>
                <a:effectLst/>
                <a:latin typeface="+mn-lt"/>
                <a:ea typeface="+mn-ea"/>
                <a:cs typeface="+mn-cs"/>
              </a:rPr>
              <a:t> can read data from the token, then so can the bad guys.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9645357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your JavaScript client can store the token in between requests: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or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then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 can access the full token and any of the claims contained within. However,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is susceptible to Cross-Site Scripting attacks, so the token can't contain anything you want to keep secret.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however, then that cookie </a:t>
            </a:r>
            <a:r>
              <a:rPr lang="en-US" sz="1200" b="0" i="1" kern="1200" dirty="0">
                <a:solidFill>
                  <a:schemeClr val="tx1"/>
                </a:solidFill>
                <a:effectLst/>
                <a:latin typeface="+mn-lt"/>
                <a:ea typeface="+mn-ea"/>
                <a:cs typeface="+mn-cs"/>
              </a:rPr>
              <a:t>is not visible to JavaScript</a:t>
            </a:r>
            <a:r>
              <a:rPr lang="en-US" sz="1200" b="0" i="0" kern="1200" dirty="0">
                <a:solidFill>
                  <a:schemeClr val="tx1"/>
                </a:solidFill>
                <a:effectLst/>
                <a:latin typeface="+mn-lt"/>
                <a:ea typeface="+mn-ea"/>
                <a:cs typeface="+mn-cs"/>
              </a:rPr>
              <a:t>. That means it's safe from cross-site scripting and can contain sensitive information, but its invisible to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2445737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used a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client as an example, but JSON Web Tokens work for server-to-server API calls as well.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can also be used for single-sign-on, at least in simple cases. </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instance, let's say \you manage multiple web applications, and they both have access to the same private key. Alice could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authenticate to server 1 with her username and password, which will get her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and pass the same token, which server 2 will validate and be able to trust.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way, Alice has to sign on once, and that authentication will apply to both of these systems.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why it's called "single sign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13314261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word of caution about JWT is that their stateless nature is a double-edged sword.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token is effectively valid for as long as the server can validate its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what if Alice's access level </a:t>
            </a:r>
            <a:r>
              <a:rPr lang="en-US" sz="1200" b="0" i="1" kern="1200" dirty="0">
                <a:solidFill>
                  <a:schemeClr val="tx1"/>
                </a:solidFill>
                <a:effectLst/>
                <a:latin typeface="+mn-lt"/>
                <a:ea typeface="+mn-ea"/>
                <a:cs typeface="+mn-cs"/>
              </a:rPr>
              <a:t>changes</a:t>
            </a:r>
            <a:r>
              <a:rPr lang="en-US" sz="1200" b="0" i="0" kern="1200" dirty="0">
                <a:solidFill>
                  <a:schemeClr val="tx1"/>
                </a:solidFill>
                <a:effectLst/>
                <a:latin typeface="+mn-lt"/>
                <a:ea typeface="+mn-ea"/>
                <a:cs typeface="+mn-cs"/>
              </a:rPr>
              <a:t>? Maybe she had administrative rights when she first authenticated to server 1 and this token was created, but then she won the lottery and quit her job. As a result, her account was terminated, but as long as she submits this token to server 2 it's going to go ahead and give her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also means it's very difficult to implement a "sign out from everywhere" type feature, because there's no central repository of exactly </a:t>
            </a:r>
            <a:r>
              <a:rPr lang="en-US" sz="1200" b="0" i="1" kern="1200" dirty="0">
                <a:solidFill>
                  <a:schemeClr val="tx1"/>
                </a:solidFill>
                <a:effectLst/>
                <a:latin typeface="+mn-lt"/>
                <a:ea typeface="+mn-ea"/>
                <a:cs typeface="+mn-cs"/>
              </a:rPr>
              <a:t>where </a:t>
            </a:r>
            <a:r>
              <a:rPr lang="en-US" sz="1200" b="0" i="0" kern="1200" dirty="0">
                <a:solidFill>
                  <a:schemeClr val="tx1"/>
                </a:solidFill>
                <a:effectLst/>
                <a:latin typeface="+mn-lt"/>
                <a:ea typeface="+mn-ea"/>
                <a:cs typeface="+mn-cs"/>
              </a:rPr>
              <a:t>Alice is "signed in" with a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874103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It's not a perfect solution, but assigning an expiration date to the token can help with this.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the server would need to first validate the signature, and it would </a:t>
            </a:r>
            <a:r>
              <a:rPr lang="en-US" sz="1200" b="0" i="1" kern="1200" dirty="0">
                <a:solidFill>
                  <a:schemeClr val="tx1"/>
                </a:solidFill>
                <a:effectLst/>
                <a:latin typeface="+mn-lt"/>
                <a:ea typeface="+mn-ea"/>
                <a:cs typeface="+mn-cs"/>
              </a:rPr>
              <a:t>then </a:t>
            </a:r>
            <a:r>
              <a:rPr lang="en-US" sz="1200" b="0" i="0" kern="1200" dirty="0">
                <a:solidFill>
                  <a:schemeClr val="tx1"/>
                </a:solidFill>
                <a:effectLst/>
                <a:latin typeface="+mn-lt"/>
                <a:ea typeface="+mn-ea"/>
                <a:cs typeface="+mn-cs"/>
              </a:rPr>
              <a:t>perform a second check against the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long as the expiration date claim is included in the signature, the client can't extend the timeout on their own without breaking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recall back at the beginning when I said I shipped a security defect a few years ago, it was similar to this; I created a way of passing a token to the server, but that token would never expire and you could effectively stay logged in forever. Moral of the story is, make sure you always have a plan for revoking or expiring whatever authentication or authorization claims you sign.</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9127270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Client Certificates,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3351246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5304711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like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handles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346123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5/4/2023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5/4/2023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5/4/2023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5/4/2023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9.png"/></Relationships>
</file>

<file path=ppt/slides/_rels/slide1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9.png"/></Relationships>
</file>

<file path=ppt/slides/_rels/slide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7.png"/></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17.png"/></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7.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7.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14.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3.png"/></Relationships>
</file>

<file path=ppt/slides/_rels/slide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StirTrekAuthTalk</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StirTrekAuthTalk</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a:stretch>
            <a:fillRect/>
          </a:stretch>
        </p:blipFill>
        <p:spPr>
          <a:xfrm>
            <a:off x="10010775" y="419875"/>
            <a:ext cx="2171700" cy="2154044"/>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FA95DA-09EF-4FD8-B6C6-9AD5E4BADA3C}"/>
              </a:ext>
            </a:extLst>
          </p:cNvPr>
          <p:cNvPicPr>
            <a:picLocks noChangeAspect="1"/>
          </p:cNvPicPr>
          <p:nvPr/>
        </p:nvPicPr>
        <p:blipFill>
          <a:blip r:embed="rId3"/>
          <a:stretch>
            <a:fillRect/>
          </a:stretch>
        </p:blipFill>
        <p:spPr>
          <a:xfrm>
            <a:off x="375439" y="75732"/>
            <a:ext cx="11441122" cy="6706536"/>
          </a:xfrm>
          <a:prstGeom prst="rect">
            <a:avLst/>
          </a:prstGeom>
        </p:spPr>
      </p:pic>
      <p:pic>
        <p:nvPicPr>
          <p:cNvPr id="9" name="Picture 8">
            <a:extLst>
              <a:ext uri="{FF2B5EF4-FFF2-40B4-BE49-F238E27FC236}">
                <a16:creationId xmlns:a16="http://schemas.microsoft.com/office/drawing/2014/main" id="{F7479AB9-999F-464A-860B-89119514A0D0}"/>
              </a:ext>
            </a:extLst>
          </p:cNvPr>
          <p:cNvPicPr>
            <a:picLocks noChangeAspect="1"/>
          </p:cNvPicPr>
          <p:nvPr/>
        </p:nvPicPr>
        <p:blipFill>
          <a:blip r:embed="rId4"/>
          <a:stretch>
            <a:fillRect/>
          </a:stretch>
        </p:blipFill>
        <p:spPr>
          <a:xfrm>
            <a:off x="12000161" y="0"/>
            <a:ext cx="11593543" cy="6658904"/>
          </a:xfrm>
          <a:prstGeom prst="rect">
            <a:avLst/>
          </a:prstGeom>
        </p:spPr>
      </p:pic>
    </p:spTree>
    <p:extLst>
      <p:ext uri="{BB962C8B-B14F-4D97-AF65-F5344CB8AC3E}">
        <p14:creationId xmlns:p14="http://schemas.microsoft.com/office/powerpoint/2010/main" val="11524708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38FAB9-FE36-4E3A-B5E1-D852BC1CA945}"/>
              </a:ext>
            </a:extLst>
          </p:cNvPr>
          <p:cNvPicPr>
            <a:picLocks noChangeAspect="1"/>
          </p:cNvPicPr>
          <p:nvPr/>
        </p:nvPicPr>
        <p:blipFill>
          <a:blip r:embed="rId2"/>
          <a:stretch>
            <a:fillRect/>
          </a:stretch>
        </p:blipFill>
        <p:spPr>
          <a:xfrm>
            <a:off x="303991" y="132890"/>
            <a:ext cx="11584017" cy="6592220"/>
          </a:xfrm>
          <a:prstGeom prst="rect">
            <a:avLst/>
          </a:prstGeom>
        </p:spPr>
      </p:pic>
    </p:spTree>
    <p:extLst>
      <p:ext uri="{BB962C8B-B14F-4D97-AF65-F5344CB8AC3E}">
        <p14:creationId xmlns:p14="http://schemas.microsoft.com/office/powerpoint/2010/main" val="1564546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66654413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up)">
                                      <p:cBhvr>
                                        <p:cTn id="38" dur="500"/>
                                        <p:tgtEl>
                                          <p:spTgt spid="39"/>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D7F452D-B50C-A95D-406E-CC984E4E396C}"/>
              </a:ext>
            </a:extLst>
          </p:cNvPr>
          <p:cNvSpPr txBox="1"/>
          <p:nvPr/>
        </p:nvSpPr>
        <p:spPr>
          <a:xfrm rot="18885082">
            <a:off x="6808810" y="3699656"/>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E006E80-8E54-A54E-DAF3-6B54AF4E68BD}"/>
              </a:ext>
            </a:extLst>
          </p:cNvPr>
          <p:cNvCxnSpPr>
            <a:cxnSpLocks/>
          </p:cNvCxnSpPr>
          <p:nvPr/>
        </p:nvCxnSpPr>
        <p:spPr>
          <a:xfrm flipH="1" flipV="1">
            <a:off x="7446443" y="4176649"/>
            <a:ext cx="565186" cy="58722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solidFill>
                  <a:schemeClr val="tx1">
                    <a:alpha val="17000"/>
                  </a:schemeClr>
                </a:solidFill>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solidFill>
                  <a:schemeClr val="tx1">
                    <a:alpha val="17000"/>
                  </a:schemeClr>
                </a:solidFill>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solidFill>
                  <a:schemeClr val="tx1">
                    <a:alpha val="17000"/>
                  </a:schemeClr>
                </a:solidFill>
                <a:latin typeface="Courier New" panose="02070309020205020404" pitchFamily="49" charset="0"/>
                <a:cs typeface="Courier New" panose="02070309020205020404" pitchFamily="49" charset="0"/>
              </a:rPr>
              <a:t>Password: </a:t>
            </a:r>
            <a:r>
              <a:rPr lang="en-US" sz="2000" dirty="0" err="1">
                <a:solidFill>
                  <a:schemeClr val="tx1">
                    <a:alpha val="17000"/>
                  </a:schemeClr>
                </a:solidFill>
                <a:latin typeface="Courier New" panose="02070309020205020404" pitchFamily="49" charset="0"/>
                <a:cs typeface="Courier New" panose="02070309020205020404" pitchFamily="49" charset="0"/>
              </a:rPr>
              <a:t>ThisTalkRocks</a:t>
            </a:r>
            <a:endParaRPr lang="en-US" sz="2000" dirty="0">
              <a:solidFill>
                <a:schemeClr val="tx1">
                  <a:alpha val="17000"/>
                </a:schemeClr>
              </a:solidFill>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7" name="TextBox 26">
            <a:extLst>
              <a:ext uri="{FF2B5EF4-FFF2-40B4-BE49-F238E27FC236}">
                <a16:creationId xmlns:a16="http://schemas.microsoft.com/office/drawing/2014/main" id="{DD7F452D-B50C-A95D-406E-CC984E4E396C}"/>
              </a:ext>
            </a:extLst>
          </p:cNvPr>
          <p:cNvSpPr txBox="1"/>
          <p:nvPr/>
        </p:nvSpPr>
        <p:spPr>
          <a:xfrm rot="18885082">
            <a:off x="6808810" y="3699656"/>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pic>
        <p:nvPicPr>
          <p:cNvPr id="30" name="Picture 2">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7D880F-3D39-D82B-CE59-EA3DF8D5D40E}"/>
              </a:ext>
            </a:extLst>
          </p:cNvPr>
          <p:cNvCxnSpPr/>
          <p:nvPr/>
        </p:nvCxnSpPr>
        <p:spPr>
          <a:xfrm>
            <a:off x="2535936" y="3971738"/>
            <a:ext cx="418971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E9386-1CA0-66E2-ECEB-30AB6412752C}"/>
              </a:ext>
            </a:extLst>
          </p:cNvPr>
          <p:cNvCxnSpPr>
            <a:cxnSpLocks/>
          </p:cNvCxnSpPr>
          <p:nvPr/>
        </p:nvCxnSpPr>
        <p:spPr>
          <a:xfrm flipV="1">
            <a:off x="6723117" y="2317887"/>
            <a:ext cx="1596057" cy="165371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316827-24BB-755D-E84F-237D3587C6E0}"/>
              </a:ext>
            </a:extLst>
          </p:cNvPr>
          <p:cNvCxnSpPr>
            <a:cxnSpLocks/>
          </p:cNvCxnSpPr>
          <p:nvPr/>
        </p:nvCxnSpPr>
        <p:spPr>
          <a:xfrm flipV="1">
            <a:off x="6737860" y="3055621"/>
            <a:ext cx="2505443" cy="256930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FA1630-ACC8-A360-BADE-3C2BCD527E73}"/>
              </a:ext>
            </a:extLst>
          </p:cNvPr>
          <p:cNvCxnSpPr>
            <a:cxnSpLocks/>
          </p:cNvCxnSpPr>
          <p:nvPr/>
        </p:nvCxnSpPr>
        <p:spPr>
          <a:xfrm>
            <a:off x="2535936" y="5624923"/>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4B45A6-E69C-9493-CE99-B9254D9BF700}"/>
              </a:ext>
            </a:extLst>
          </p:cNvPr>
          <p:cNvCxnSpPr>
            <a:cxnSpLocks/>
          </p:cNvCxnSpPr>
          <p:nvPr/>
        </p:nvCxnSpPr>
        <p:spPr>
          <a:xfrm flipH="1">
            <a:off x="2518726" y="3971606"/>
            <a:ext cx="17210" cy="165331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267B53-D9F6-BD6A-A7F1-B3632B7CE8A2}"/>
              </a:ext>
            </a:extLst>
          </p:cNvPr>
          <p:cNvCxnSpPr>
            <a:cxnSpLocks/>
          </p:cNvCxnSpPr>
          <p:nvPr/>
        </p:nvCxnSpPr>
        <p:spPr>
          <a:xfrm>
            <a:off x="8319174" y="2317755"/>
            <a:ext cx="967465" cy="73786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B62CB44-188C-BDC7-10F4-FDF2A8CFB233}"/>
              </a:ext>
            </a:extLst>
          </p:cNvPr>
          <p:cNvPicPr>
            <a:picLocks noChangeAspect="1"/>
          </p:cNvPicPr>
          <p:nvPr/>
        </p:nvPicPr>
        <p:blipFill>
          <a:blip r:embed="rId6"/>
          <a:stretch>
            <a:fillRect/>
          </a:stretch>
        </p:blipFill>
        <p:spPr>
          <a:xfrm>
            <a:off x="7583773" y="1123298"/>
            <a:ext cx="1543265" cy="1543265"/>
          </a:xfrm>
          <a:prstGeom prst="rect">
            <a:avLst/>
          </a:prstGeom>
        </p:spPr>
      </p:pic>
      <p:cxnSp>
        <p:nvCxnSpPr>
          <p:cNvPr id="66" name="Straight Connector 65">
            <a:extLst>
              <a:ext uri="{FF2B5EF4-FFF2-40B4-BE49-F238E27FC236}">
                <a16:creationId xmlns:a16="http://schemas.microsoft.com/office/drawing/2014/main" id="{8661E09F-0E6D-03F2-6468-14BF6017EE98}"/>
              </a:ext>
            </a:extLst>
          </p:cNvPr>
          <p:cNvCxnSpPr>
            <a:cxnSpLocks/>
          </p:cNvCxnSpPr>
          <p:nvPr/>
        </p:nvCxnSpPr>
        <p:spPr>
          <a:xfrm>
            <a:off x="2615932" y="7102609"/>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F38BC8F-44D2-A21E-D16B-F8B093AD5C82}"/>
              </a:ext>
            </a:extLst>
          </p:cNvPr>
          <p:cNvCxnSpPr>
            <a:cxnSpLocks/>
          </p:cNvCxnSpPr>
          <p:nvPr/>
        </p:nvCxnSpPr>
        <p:spPr>
          <a:xfrm flipH="1" flipV="1">
            <a:off x="7816850" y="4561502"/>
            <a:ext cx="194779" cy="202376"/>
          </a:xfrm>
          <a:prstGeom prst="straightConnector1">
            <a:avLst/>
          </a:prstGeom>
          <a:ln w="25400">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50AF8B3-A360-64D5-4F36-7F1A958A62D1}"/>
              </a:ext>
            </a:extLst>
          </p:cNvPr>
          <p:cNvCxnSpPr>
            <a:cxnSpLocks/>
          </p:cNvCxnSpPr>
          <p:nvPr/>
        </p:nvCxnSpPr>
        <p:spPr>
          <a:xfrm flipH="1">
            <a:off x="6817856" y="4561502"/>
            <a:ext cx="998994" cy="153449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9EAF2911-0AFC-E975-864F-9BD664286EAD}"/>
              </a:ext>
            </a:extLst>
          </p:cNvPr>
          <p:cNvSpPr/>
          <p:nvPr/>
        </p:nvSpPr>
        <p:spPr>
          <a:xfrm>
            <a:off x="2853474" y="5767374"/>
            <a:ext cx="3904543" cy="9627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78" name="!!TextBox 61">
            <a:extLst>
              <a:ext uri="{FF2B5EF4-FFF2-40B4-BE49-F238E27FC236}">
                <a16:creationId xmlns:a16="http://schemas.microsoft.com/office/drawing/2014/main" id="{3102034B-7203-C4F1-0276-F6B2A36F14B1}"/>
              </a:ext>
            </a:extLst>
          </p:cNvPr>
          <p:cNvSpPr txBox="1"/>
          <p:nvPr/>
        </p:nvSpPr>
        <p:spPr>
          <a:xfrm>
            <a:off x="2933472" y="5852833"/>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79" name="!!TextBox 62">
            <a:extLst>
              <a:ext uri="{FF2B5EF4-FFF2-40B4-BE49-F238E27FC236}">
                <a16:creationId xmlns:a16="http://schemas.microsoft.com/office/drawing/2014/main" id="{75A5A9BF-CFEB-B1B5-4DAC-6061A9AEE89D}"/>
              </a:ext>
            </a:extLst>
          </p:cNvPr>
          <p:cNvSpPr txBox="1"/>
          <p:nvPr/>
        </p:nvSpPr>
        <p:spPr>
          <a:xfrm>
            <a:off x="2933471" y="6227057"/>
            <a:ext cx="341632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Agasd45*%103759Afcas…</a:t>
            </a:r>
          </a:p>
        </p:txBody>
      </p:sp>
      <p:sp>
        <p:nvSpPr>
          <p:cNvPr id="80" name="Thought Bubble: Cloud 79">
            <a:extLst>
              <a:ext uri="{FF2B5EF4-FFF2-40B4-BE49-F238E27FC236}">
                <a16:creationId xmlns:a16="http://schemas.microsoft.com/office/drawing/2014/main" id="{373BC053-FE4B-03B3-96A8-3018004DC08E}"/>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37B3EC9-C44D-F783-4F08-F42572F86A23}"/>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0181852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500"/>
                                        <p:tgtEl>
                                          <p:spTgt spid="72"/>
                                        </p:tgtEl>
                                      </p:cBhvr>
                                    </p:animEffect>
                                  </p:childTnLst>
                                </p:cTn>
                              </p:par>
                              <p:par>
                                <p:cTn id="17" presetID="10"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P spid="79" grpId="0"/>
      <p:bldP spid="80" grpId="0" animBg="1"/>
      <p:bldP spid="8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7" name="TextBox 26">
            <a:extLst>
              <a:ext uri="{FF2B5EF4-FFF2-40B4-BE49-F238E27FC236}">
                <a16:creationId xmlns:a16="http://schemas.microsoft.com/office/drawing/2014/main" id="{DD7F452D-B50C-A95D-406E-CC984E4E396C}"/>
              </a:ext>
            </a:extLst>
          </p:cNvPr>
          <p:cNvSpPr txBox="1"/>
          <p:nvPr/>
        </p:nvSpPr>
        <p:spPr>
          <a:xfrm rot="18885082">
            <a:off x="6767552" y="3699656"/>
            <a:ext cx="1168077" cy="369332"/>
          </a:xfrm>
          <a:prstGeom prst="rect">
            <a:avLst/>
          </a:prstGeom>
          <a:noFill/>
        </p:spPr>
        <p:txBody>
          <a:bodyPr wrap="none" rtlCol="0">
            <a:spAutoFit/>
          </a:bodyPr>
          <a:lstStyle/>
          <a:p>
            <a:r>
              <a:rPr lang="en-US" dirty="0">
                <a:solidFill>
                  <a:srgbClr val="FD7D00"/>
                </a:solidFill>
                <a:latin typeface="Corbel" panose="020B0503020204020204" pitchFamily="34" charset="0"/>
              </a:rPr>
              <a:t>Reversible</a:t>
            </a:r>
          </a:p>
        </p:txBody>
      </p:sp>
      <p:pic>
        <p:nvPicPr>
          <p:cNvPr id="30" name="Picture 2">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23097"/>
            <a:ext cx="2442167"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7D880F-3D39-D82B-CE59-EA3DF8D5D40E}"/>
              </a:ext>
            </a:extLst>
          </p:cNvPr>
          <p:cNvCxnSpPr/>
          <p:nvPr/>
        </p:nvCxnSpPr>
        <p:spPr>
          <a:xfrm>
            <a:off x="2535936" y="3971738"/>
            <a:ext cx="418971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E9386-1CA0-66E2-ECEB-30AB6412752C}"/>
              </a:ext>
            </a:extLst>
          </p:cNvPr>
          <p:cNvCxnSpPr>
            <a:cxnSpLocks/>
          </p:cNvCxnSpPr>
          <p:nvPr/>
        </p:nvCxnSpPr>
        <p:spPr>
          <a:xfrm flipV="1">
            <a:off x="6723117" y="2317887"/>
            <a:ext cx="1596057" cy="165371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316827-24BB-755D-E84F-237D3587C6E0}"/>
              </a:ext>
            </a:extLst>
          </p:cNvPr>
          <p:cNvCxnSpPr>
            <a:cxnSpLocks/>
          </p:cNvCxnSpPr>
          <p:nvPr/>
        </p:nvCxnSpPr>
        <p:spPr>
          <a:xfrm flipV="1">
            <a:off x="6737860" y="3055621"/>
            <a:ext cx="2505443" cy="256930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FA1630-ACC8-A360-BADE-3C2BCD527E73}"/>
              </a:ext>
            </a:extLst>
          </p:cNvPr>
          <p:cNvCxnSpPr>
            <a:cxnSpLocks/>
          </p:cNvCxnSpPr>
          <p:nvPr/>
        </p:nvCxnSpPr>
        <p:spPr>
          <a:xfrm>
            <a:off x="2535936" y="5624923"/>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4B45A6-E69C-9493-CE99-B9254D9BF700}"/>
              </a:ext>
            </a:extLst>
          </p:cNvPr>
          <p:cNvCxnSpPr>
            <a:cxnSpLocks/>
          </p:cNvCxnSpPr>
          <p:nvPr/>
        </p:nvCxnSpPr>
        <p:spPr>
          <a:xfrm flipH="1">
            <a:off x="2518726" y="3971606"/>
            <a:ext cx="17210" cy="165331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267B53-D9F6-BD6A-A7F1-B3632B7CE8A2}"/>
              </a:ext>
            </a:extLst>
          </p:cNvPr>
          <p:cNvCxnSpPr>
            <a:cxnSpLocks/>
          </p:cNvCxnSpPr>
          <p:nvPr/>
        </p:nvCxnSpPr>
        <p:spPr>
          <a:xfrm>
            <a:off x="8319174" y="2317755"/>
            <a:ext cx="967465" cy="73786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B62CB44-188C-BDC7-10F4-FDF2A8CFB233}"/>
              </a:ext>
            </a:extLst>
          </p:cNvPr>
          <p:cNvPicPr>
            <a:picLocks noChangeAspect="1"/>
          </p:cNvPicPr>
          <p:nvPr/>
        </p:nvPicPr>
        <p:blipFill>
          <a:blip r:embed="rId6"/>
          <a:stretch>
            <a:fillRect/>
          </a:stretch>
        </p:blipFill>
        <p:spPr>
          <a:xfrm>
            <a:off x="7583773" y="1123298"/>
            <a:ext cx="1543265" cy="1543265"/>
          </a:xfrm>
          <a:prstGeom prst="rect">
            <a:avLst/>
          </a:prstGeom>
        </p:spPr>
      </p:pic>
      <p:sp>
        <p:nvSpPr>
          <p:cNvPr id="61" name="Rectangle: Rounded Corners 60">
            <a:extLst>
              <a:ext uri="{FF2B5EF4-FFF2-40B4-BE49-F238E27FC236}">
                <a16:creationId xmlns:a16="http://schemas.microsoft.com/office/drawing/2014/main" id="{FCE9DD0A-0DF4-E2B9-0436-8BCAB62860DA}"/>
              </a:ext>
            </a:extLst>
          </p:cNvPr>
          <p:cNvSpPr/>
          <p:nvPr/>
        </p:nvSpPr>
        <p:spPr>
          <a:xfrm>
            <a:off x="2853474" y="8491524"/>
            <a:ext cx="3904543" cy="9627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2" name="!!TextBox 61">
            <a:extLst>
              <a:ext uri="{FF2B5EF4-FFF2-40B4-BE49-F238E27FC236}">
                <a16:creationId xmlns:a16="http://schemas.microsoft.com/office/drawing/2014/main" id="{EE236634-AB6F-3F70-A971-A0CBAB059841}"/>
              </a:ext>
            </a:extLst>
          </p:cNvPr>
          <p:cNvSpPr txBox="1"/>
          <p:nvPr/>
        </p:nvSpPr>
        <p:spPr>
          <a:xfrm>
            <a:off x="2933472" y="8576983"/>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63" name="!!TextBox 62">
            <a:extLst>
              <a:ext uri="{FF2B5EF4-FFF2-40B4-BE49-F238E27FC236}">
                <a16:creationId xmlns:a16="http://schemas.microsoft.com/office/drawing/2014/main" id="{09D63315-F517-E6B3-5B73-F35B62E6EE55}"/>
              </a:ext>
            </a:extLst>
          </p:cNvPr>
          <p:cNvSpPr txBox="1"/>
          <p:nvPr/>
        </p:nvSpPr>
        <p:spPr>
          <a:xfrm>
            <a:off x="2933471" y="8951207"/>
            <a:ext cx="341632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Agasd45*%103759Afcas…</a:t>
            </a:r>
          </a:p>
        </p:txBody>
      </p:sp>
      <p:cxnSp>
        <p:nvCxnSpPr>
          <p:cNvPr id="66" name="Straight Connector 65">
            <a:extLst>
              <a:ext uri="{FF2B5EF4-FFF2-40B4-BE49-F238E27FC236}">
                <a16:creationId xmlns:a16="http://schemas.microsoft.com/office/drawing/2014/main" id="{8661E09F-0E6D-03F2-6468-14BF6017EE98}"/>
              </a:ext>
            </a:extLst>
          </p:cNvPr>
          <p:cNvCxnSpPr>
            <a:cxnSpLocks/>
          </p:cNvCxnSpPr>
          <p:nvPr/>
        </p:nvCxnSpPr>
        <p:spPr>
          <a:xfrm>
            <a:off x="2615932" y="7102609"/>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Thought Bubble: Cloud 10">
            <a:extLst>
              <a:ext uri="{FF2B5EF4-FFF2-40B4-BE49-F238E27FC236}">
                <a16:creationId xmlns:a16="http://schemas.microsoft.com/office/drawing/2014/main" id="{351C9F74-DCF4-65DA-2C45-9D346A4E7697}"/>
              </a:ext>
            </a:extLst>
          </p:cNvPr>
          <p:cNvSpPr/>
          <p:nvPr/>
        </p:nvSpPr>
        <p:spPr>
          <a:xfrm>
            <a:off x="8825696" y="6878012"/>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33F50"/>
              </a:solidFill>
            </a:endParaRPr>
          </a:p>
        </p:txBody>
      </p:sp>
      <p:sp>
        <p:nvSpPr>
          <p:cNvPr id="22" name="TextBox 21">
            <a:extLst>
              <a:ext uri="{FF2B5EF4-FFF2-40B4-BE49-F238E27FC236}">
                <a16:creationId xmlns:a16="http://schemas.microsoft.com/office/drawing/2014/main" id="{B774F245-6FB5-5744-28F6-3922AA2E4D5A}"/>
              </a:ext>
            </a:extLst>
          </p:cNvPr>
          <p:cNvSpPr txBox="1"/>
          <p:nvPr/>
        </p:nvSpPr>
        <p:spPr>
          <a:xfrm>
            <a:off x="9256751" y="7130060"/>
            <a:ext cx="2024329" cy="461665"/>
          </a:xfrm>
          <a:prstGeom prst="rect">
            <a:avLst/>
          </a:prstGeom>
          <a:noFill/>
        </p:spPr>
        <p:txBody>
          <a:bodyPr wrap="square" rtlCol="0">
            <a:spAutoFit/>
          </a:bodyPr>
          <a:lstStyle/>
          <a:p>
            <a:r>
              <a:rPr lang="en-US" sz="2400" dirty="0">
                <a:solidFill>
                  <a:srgbClr val="333F50"/>
                </a:solidFill>
                <a:latin typeface="Segoe Print" panose="02000600000000000000" pitchFamily="2" charset="0"/>
              </a:rPr>
              <a:t>Curses!</a:t>
            </a:r>
            <a:endParaRPr lang="en-US" dirty="0">
              <a:solidFill>
                <a:srgbClr val="333F50"/>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7132257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E296FE51-04DB-B731-E770-488E74277C11}"/>
              </a:ext>
            </a:extLst>
          </p:cNvPr>
          <p:cNvSpPr txBox="1"/>
          <p:nvPr/>
        </p:nvSpPr>
        <p:spPr>
          <a:xfrm rot="19685729">
            <a:off x="5224651" y="3779063"/>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down)">
                                      <p:cBhvr>
                                        <p:cTn id="28" dur="500"/>
                                        <p:tgtEl>
                                          <p:spTgt spid="5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ppt_x"/>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P spid="5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3C09DD87-5FA0-EF5B-D016-2B48A8FF15CA}"/>
              </a:ext>
            </a:extLst>
          </p:cNvPr>
          <p:cNvCxnSpPr>
            <a:cxnSpLocks/>
          </p:cNvCxnSpPr>
          <p:nvPr/>
        </p:nvCxnSpPr>
        <p:spPr>
          <a:xfrm>
            <a:off x="9396357" y="1955800"/>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37790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48145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2" descr="Hacker PNG Images Transparent Background | PNG Play">
            <a:extLst>
              <a:ext uri="{FF2B5EF4-FFF2-40B4-BE49-F238E27FC236}">
                <a16:creationId xmlns:a16="http://schemas.microsoft.com/office/drawing/2014/main" id="{5BDA85EC-394F-7AE0-DF50-E181E155ED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69654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6" name="Rectangle: Rounded Corners 5">
            <a:extLst>
              <a:ext uri="{FF2B5EF4-FFF2-40B4-BE49-F238E27FC236}">
                <a16:creationId xmlns:a16="http://schemas.microsoft.com/office/drawing/2014/main" id="{101A10E8-70CA-83C5-A42A-BED48B691BEA}"/>
              </a:ext>
            </a:extLst>
          </p:cNvPr>
          <p:cNvSpPr/>
          <p:nvPr/>
        </p:nvSpPr>
        <p:spPr>
          <a:xfrm>
            <a:off x="8169872" y="1428934"/>
            <a:ext cx="2198153"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1912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down)">
                                      <p:cBhvr>
                                        <p:cTn id="25" dur="500"/>
                                        <p:tgtEl>
                                          <p:spTgt spid="5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down)">
                                      <p:cBhvr>
                                        <p:cTn id="2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1" grpId="0"/>
      <p:bldP spid="54" grpId="0"/>
      <p:bldP spid="56"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3C09DD87-5FA0-EF5B-D016-2B48A8FF15CA}"/>
              </a:ext>
            </a:extLst>
          </p:cNvPr>
          <p:cNvCxnSpPr>
            <a:cxnSpLocks/>
          </p:cNvCxnSpPr>
          <p:nvPr/>
        </p:nvCxnSpPr>
        <p:spPr>
          <a:xfrm>
            <a:off x="9396357" y="1955800"/>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37790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48145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47763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50526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36641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C2E9DE49-A67D-9559-9A19-76C59EEBC134}"/>
              </a:ext>
            </a:extLst>
          </p:cNvPr>
          <p:cNvSpPr/>
          <p:nvPr/>
        </p:nvSpPr>
        <p:spPr>
          <a:xfrm>
            <a:off x="-3475077"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3D4567EF-E632-1943-8816-0404B57AF1BF}"/>
              </a:ext>
            </a:extLst>
          </p:cNvPr>
          <p:cNvSpPr txBox="1"/>
          <p:nvPr/>
        </p:nvSpPr>
        <p:spPr>
          <a:xfrm>
            <a:off x="-339508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730290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Rectangle: Rounded Corners 12">
            <a:extLst>
              <a:ext uri="{FF2B5EF4-FFF2-40B4-BE49-F238E27FC236}">
                <a16:creationId xmlns:a16="http://schemas.microsoft.com/office/drawing/2014/main" id="{9E906C31-302F-3013-A89E-24ECB0C48AE5}"/>
              </a:ext>
            </a:extLst>
          </p:cNvPr>
          <p:cNvSpPr/>
          <p:nvPr/>
        </p:nvSpPr>
        <p:spPr>
          <a:xfrm>
            <a:off x="1126120" y="1129299"/>
            <a:ext cx="2968450" cy="30880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822225F-2545-7EAF-A0E0-8D8C7E3701D5}"/>
              </a:ext>
            </a:extLst>
          </p:cNvPr>
          <p:cNvSpPr/>
          <p:nvPr/>
        </p:nvSpPr>
        <p:spPr>
          <a:xfrm>
            <a:off x="7775393" y="1145982"/>
            <a:ext cx="3326879" cy="30636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1197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1043592" y="2185452"/>
            <a:ext cx="316914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7745696" y="220612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Rectangle: Rounded Corners 12">
            <a:extLst>
              <a:ext uri="{FF2B5EF4-FFF2-40B4-BE49-F238E27FC236}">
                <a16:creationId xmlns:a16="http://schemas.microsoft.com/office/drawing/2014/main" id="{9E906C31-302F-3013-A89E-24ECB0C48AE5}"/>
              </a:ext>
            </a:extLst>
          </p:cNvPr>
          <p:cNvSpPr/>
          <p:nvPr/>
        </p:nvSpPr>
        <p:spPr>
          <a:xfrm>
            <a:off x="1126120" y="1413164"/>
            <a:ext cx="2968450" cy="33398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822225F-2545-7EAF-A0E0-8D8C7E3701D5}"/>
              </a:ext>
            </a:extLst>
          </p:cNvPr>
          <p:cNvSpPr/>
          <p:nvPr/>
        </p:nvSpPr>
        <p:spPr>
          <a:xfrm>
            <a:off x="7775393" y="1413164"/>
            <a:ext cx="3326879" cy="35067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1535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1043592" y="2185452"/>
            <a:ext cx="316914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7745696" y="220612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7" name="TextBox 16">
            <a:extLst>
              <a:ext uri="{FF2B5EF4-FFF2-40B4-BE49-F238E27FC236}">
                <a16:creationId xmlns:a16="http://schemas.microsoft.com/office/drawing/2014/main" id="{012E8902-ADFA-4F3D-3832-C6BF8172A32B}"/>
              </a:ext>
            </a:extLst>
          </p:cNvPr>
          <p:cNvSpPr txBox="1"/>
          <p:nvPr/>
        </p:nvSpPr>
        <p:spPr>
          <a:xfrm>
            <a:off x="171903" y="3117425"/>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Unique input </a:t>
            </a:r>
            <a:r>
              <a:rPr lang="en-US" sz="2800" dirty="0">
                <a:solidFill>
                  <a:schemeClr val="bg1"/>
                </a:solidFill>
                <a:latin typeface="Corbel" panose="020B0503020204020204" pitchFamily="34" charset="0"/>
                <a:sym typeface="Wingdings" panose="05000000000000000000" pitchFamily="2" charset="2"/>
              </a:rPr>
              <a:t> Unique output</a:t>
            </a:r>
            <a:endParaRPr lang="en-US" sz="2800" dirty="0">
              <a:solidFill>
                <a:schemeClr val="bg1"/>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77896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74662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83208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320631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52820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123900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124700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32730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41276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92447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83824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5086797" y="4039413"/>
            <a:ext cx="1361270" cy="369332"/>
          </a:xfrm>
          <a:prstGeom prst="rect">
            <a:avLst/>
          </a:prstGeom>
          <a:noFill/>
        </p:spPr>
        <p:txBody>
          <a:bodyPr wrap="none" rtlCol="0">
            <a:spAutoFit/>
          </a:bodyPr>
          <a:lstStyle/>
          <a:p>
            <a:r>
              <a:rPr lang="en-US" dirty="0">
                <a:solidFill>
                  <a:srgbClr val="FD7D00"/>
                </a:solidFill>
                <a:latin typeface="Corbel" panose="020B0503020204020204" pitchFamily="34" charset="0"/>
              </a:rPr>
              <a:t>Hash output</a:t>
            </a:r>
          </a:p>
        </p:txBody>
      </p: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4442808" y="2185452"/>
            <a:ext cx="3169140"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12470096" y="2206122"/>
            <a:ext cx="3393262"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Reversible</a:t>
            </a:r>
          </a:p>
        </p:txBody>
      </p:sp>
      <p:sp>
        <p:nvSpPr>
          <p:cNvPr id="17" name="TextBox 16">
            <a:extLst>
              <a:ext uri="{FF2B5EF4-FFF2-40B4-BE49-F238E27FC236}">
                <a16:creationId xmlns:a16="http://schemas.microsoft.com/office/drawing/2014/main" id="{012E8902-ADFA-4F3D-3832-C6BF8172A32B}"/>
              </a:ext>
            </a:extLst>
          </p:cNvPr>
          <p:cNvSpPr txBox="1"/>
          <p:nvPr/>
        </p:nvSpPr>
        <p:spPr>
          <a:xfrm>
            <a:off x="-5314497" y="3117425"/>
            <a:ext cx="5257800"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Unique input </a:t>
            </a:r>
            <a:r>
              <a:rPr lang="en-US" sz="2800" dirty="0">
                <a:solidFill>
                  <a:srgbClr val="D37011"/>
                </a:solidFill>
                <a:latin typeface="Corbel" panose="020B0503020204020204" pitchFamily="34" charset="0"/>
                <a:sym typeface="Wingdings" panose="05000000000000000000" pitchFamily="2" charset="2"/>
              </a:rPr>
              <a:t> Unique output</a:t>
            </a:r>
            <a:endParaRPr lang="en-US" sz="2800" dirty="0">
              <a:solidFill>
                <a:srgbClr val="D37011"/>
              </a:solidFill>
              <a:latin typeface="Corbel" panose="020B0503020204020204" pitchFamily="34" charset="0"/>
            </a:endParaRPr>
          </a:p>
        </p:txBody>
      </p:sp>
      <p:cxnSp>
        <p:nvCxnSpPr>
          <p:cNvPr id="13" name="!!Arrow 2">
            <a:extLst>
              <a:ext uri="{FF2B5EF4-FFF2-40B4-BE49-F238E27FC236}">
                <a16:creationId xmlns:a16="http://schemas.microsoft.com/office/drawing/2014/main" id="{77697DCA-ADAC-E101-5FD3-F7657E968660}"/>
              </a:ext>
            </a:extLst>
          </p:cNvPr>
          <p:cNvCxnSpPr>
            <a:cxnSpLocks/>
          </p:cNvCxnSpPr>
          <p:nvPr/>
        </p:nvCxnSpPr>
        <p:spPr>
          <a:xfrm>
            <a:off x="2424057" y="2013778"/>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D6C6529D-0BA3-D1DA-0BDC-E5A539818621}"/>
              </a:ext>
            </a:extLst>
          </p:cNvPr>
          <p:cNvSpPr/>
          <p:nvPr/>
        </p:nvSpPr>
        <p:spPr>
          <a:xfrm>
            <a:off x="2528536" y="5030498"/>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9D06CBE5-56EC-9E09-74E6-91CE54B86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925046" y="42603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4" name="!!Cloud curse you">
            <a:extLst>
              <a:ext uri="{FF2B5EF4-FFF2-40B4-BE49-F238E27FC236}">
                <a16:creationId xmlns:a16="http://schemas.microsoft.com/office/drawing/2014/main" id="{7DC73196-DC65-F55E-3CB0-B70C7003AD07}"/>
              </a:ext>
            </a:extLst>
          </p:cNvPr>
          <p:cNvSpPr/>
          <p:nvPr/>
        </p:nvSpPr>
        <p:spPr>
          <a:xfrm>
            <a:off x="9638611" y="3942281"/>
            <a:ext cx="2443792" cy="965762"/>
          </a:xfrm>
          <a:prstGeom prst="cloudCallout">
            <a:avLst>
              <a:gd name="adj1" fmla="val -41694"/>
              <a:gd name="adj2" fmla="val 8198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ackerText 2">
            <a:extLst>
              <a:ext uri="{FF2B5EF4-FFF2-40B4-BE49-F238E27FC236}">
                <a16:creationId xmlns:a16="http://schemas.microsoft.com/office/drawing/2014/main" id="{F5FB8855-9ECC-4EA9-D855-07081D1186E9}"/>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grpSp>
        <p:nvGrpSpPr>
          <p:cNvPr id="57" name="Group 56">
            <a:extLst>
              <a:ext uri="{FF2B5EF4-FFF2-40B4-BE49-F238E27FC236}">
                <a16:creationId xmlns:a16="http://schemas.microsoft.com/office/drawing/2014/main" id="{A31AD907-D22C-57DE-8050-D91B9FB97D1D}"/>
              </a:ext>
            </a:extLst>
          </p:cNvPr>
          <p:cNvGrpSpPr/>
          <p:nvPr/>
        </p:nvGrpSpPr>
        <p:grpSpPr>
          <a:xfrm>
            <a:off x="-2044936" y="2555955"/>
            <a:ext cx="1014813" cy="1313715"/>
            <a:chOff x="9592919" y="3281030"/>
            <a:chExt cx="2412301" cy="3122817"/>
          </a:xfrm>
        </p:grpSpPr>
        <p:sp>
          <p:nvSpPr>
            <p:cNvPr id="58" name="Freeform 158">
              <a:extLst>
                <a:ext uri="{FF2B5EF4-FFF2-40B4-BE49-F238E27FC236}">
                  <a16:creationId xmlns:a16="http://schemas.microsoft.com/office/drawing/2014/main" id="{16AD72D7-2481-3D25-304A-57D7BE2661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528C9835-BB2F-C5C4-2C0B-FAEFB6A18FAB}"/>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DC79891D-FA10-57ED-3320-FE767290F079}"/>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FCC62390-4C34-9064-8F1F-520DDC710D3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066021F2-06C8-74B0-173F-0E2289EDA4F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E9C9BB64-9B15-28E5-787E-767B3C409AB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DBE0F702-D3FF-C628-CF68-AA5CBE3EEE4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0C9A1470-E842-B01D-4F4D-49C79693F7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2">
            <a:extLst>
              <a:ext uri="{FF2B5EF4-FFF2-40B4-BE49-F238E27FC236}">
                <a16:creationId xmlns:a16="http://schemas.microsoft.com/office/drawing/2014/main" id="{D13281DD-EBEE-F981-F3FF-EBDC472AC7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4267"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842102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down)">
                                      <p:cBhvr>
                                        <p:cTn id="11" dur="500"/>
                                        <p:tgtEl>
                                          <p:spTgt spid="53"/>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down)">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4" grpId="0" animBg="1"/>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7026961"/>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7112421"/>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sp>
        <p:nvSpPr>
          <p:cNvPr id="31" name="Rectangle: Rounded Corners 30">
            <a:extLst>
              <a:ext uri="{FF2B5EF4-FFF2-40B4-BE49-F238E27FC236}">
                <a16:creationId xmlns:a16="http://schemas.microsoft.com/office/drawing/2014/main" id="{D6C6529D-0BA3-D1DA-0BDC-E5A539818621}"/>
              </a:ext>
            </a:extLst>
          </p:cNvPr>
          <p:cNvSpPr/>
          <p:nvPr/>
        </p:nvSpPr>
        <p:spPr>
          <a:xfrm>
            <a:off x="2528536" y="7730156"/>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9D06CBE5-56EC-9E09-74E6-91CE54B86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925046" y="742441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4" name="!!Cloud curse you">
            <a:extLst>
              <a:ext uri="{FF2B5EF4-FFF2-40B4-BE49-F238E27FC236}">
                <a16:creationId xmlns:a16="http://schemas.microsoft.com/office/drawing/2014/main" id="{7DC73196-DC65-F55E-3CB0-B70C7003AD07}"/>
              </a:ext>
            </a:extLst>
          </p:cNvPr>
          <p:cNvSpPr/>
          <p:nvPr/>
        </p:nvSpPr>
        <p:spPr>
          <a:xfrm>
            <a:off x="9638611" y="7106398"/>
            <a:ext cx="2443792" cy="965762"/>
          </a:xfrm>
          <a:prstGeom prst="cloudCallout">
            <a:avLst>
              <a:gd name="adj1" fmla="val -41694"/>
              <a:gd name="adj2" fmla="val 8198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ackerText 2">
            <a:extLst>
              <a:ext uri="{FF2B5EF4-FFF2-40B4-BE49-F238E27FC236}">
                <a16:creationId xmlns:a16="http://schemas.microsoft.com/office/drawing/2014/main" id="{F5FB8855-9ECC-4EA9-D855-07081D1186E9}"/>
              </a:ext>
            </a:extLst>
          </p:cNvPr>
          <p:cNvSpPr txBox="1"/>
          <p:nvPr/>
        </p:nvSpPr>
        <p:spPr>
          <a:xfrm>
            <a:off x="9779004" y="7346956"/>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63565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HTTP Headers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Authorization: Alice</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12392454"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100571"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100571"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396664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140866"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211202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6E7190-D4B6-9A0A-77AA-33EDF63910F7}"/>
              </a:ext>
            </a:extLst>
          </p:cNvPr>
          <p:cNvGrpSpPr/>
          <p:nvPr/>
        </p:nvGrpSpPr>
        <p:grpSpPr>
          <a:xfrm>
            <a:off x="12682740"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390857"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390857"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431152"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D96A792-6B78-7CCA-74C1-0391761382B0}"/>
              </a:ext>
            </a:extLst>
          </p:cNvPr>
          <p:cNvPicPr>
            <a:picLocks noChangeAspect="1"/>
          </p:cNvPicPr>
          <p:nvPr/>
        </p:nvPicPr>
        <p:blipFill>
          <a:blip r:embed="rId3"/>
          <a:stretch>
            <a:fillRect/>
          </a:stretch>
        </p:blipFill>
        <p:spPr>
          <a:xfrm>
            <a:off x="9244436" y="3944617"/>
            <a:ext cx="912105" cy="1163472"/>
          </a:xfrm>
          <a:prstGeom prst="rect">
            <a:avLst/>
          </a:prstGeom>
        </p:spPr>
      </p:pic>
      <p:sp>
        <p:nvSpPr>
          <p:cNvPr id="25" name="Freeform: Shape 24">
            <a:extLst>
              <a:ext uri="{FF2B5EF4-FFF2-40B4-BE49-F238E27FC236}">
                <a16:creationId xmlns:a16="http://schemas.microsoft.com/office/drawing/2014/main" id="{DB315872-B683-C5CF-3972-1242A48F5A47}"/>
              </a:ext>
            </a:extLst>
          </p:cNvPr>
          <p:cNvSpPr/>
          <p:nvPr/>
        </p:nvSpPr>
        <p:spPr>
          <a:xfrm>
            <a:off x="3352800" y="4354286"/>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ED1DCF-F6E2-15F6-6E98-5922068D9B31}"/>
              </a:ext>
            </a:extLst>
          </p:cNvPr>
          <p:cNvSpPr txBox="1"/>
          <p:nvPr/>
        </p:nvSpPr>
        <p:spPr>
          <a:xfrm>
            <a:off x="1951923" y="5426722"/>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TLS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server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client</a:t>
            </a:r>
          </a:p>
        </p:txBody>
      </p:sp>
      <p:sp>
        <p:nvSpPr>
          <p:cNvPr id="27" name="Freeform: Shape 26">
            <a:extLst>
              <a:ext uri="{FF2B5EF4-FFF2-40B4-BE49-F238E27FC236}">
                <a16:creationId xmlns:a16="http://schemas.microsoft.com/office/drawing/2014/main" id="{0932B2D2-312D-789E-1DEF-7337B2D632F6}"/>
              </a:ext>
            </a:extLst>
          </p:cNvPr>
          <p:cNvSpPr/>
          <p:nvPr/>
        </p:nvSpPr>
        <p:spPr>
          <a:xfrm rot="10800000">
            <a:off x="3345543" y="1603830"/>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C2DA91B-0C91-B163-3331-FC404D26EA42}"/>
              </a:ext>
            </a:extLst>
          </p:cNvPr>
          <p:cNvSpPr txBox="1"/>
          <p:nvPr/>
        </p:nvSpPr>
        <p:spPr>
          <a:xfrm>
            <a:off x="6989051" y="1035830"/>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client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server</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882869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xit" presetSubtype="0" fill="hold"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E2A05BC-09B4-590A-9A70-FE756571591A}"/>
              </a:ext>
            </a:extLst>
          </p:cNvPr>
          <p:cNvSpPr txBox="1"/>
          <p:nvPr/>
        </p:nvSpPr>
        <p:spPr>
          <a:xfrm>
            <a:off x="3556423" y="1313298"/>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certs are good for private systems where users can be forced to install them </a:t>
            </a:r>
          </a:p>
        </p:txBody>
      </p:sp>
      <p:pic>
        <p:nvPicPr>
          <p:cNvPr id="9" name="Picture 8">
            <a:extLst>
              <a:ext uri="{FF2B5EF4-FFF2-40B4-BE49-F238E27FC236}">
                <a16:creationId xmlns:a16="http://schemas.microsoft.com/office/drawing/2014/main" id="{F1EAE586-B453-C651-7FA9-B8D571C7F1DF}"/>
              </a:ext>
            </a:extLst>
          </p:cNvPr>
          <p:cNvPicPr>
            <a:picLocks noChangeAspect="1"/>
          </p:cNvPicPr>
          <p:nvPr/>
        </p:nvPicPr>
        <p:blipFill>
          <a:blip r:embed="rId4"/>
          <a:stretch>
            <a:fillRect/>
          </a:stretch>
        </p:blipFill>
        <p:spPr>
          <a:xfrm>
            <a:off x="2139694" y="6906578"/>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56360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092D60-DA82-5602-2AE1-B0D5866A48AF}"/>
              </a:ext>
            </a:extLst>
          </p:cNvPr>
          <p:cNvSpPr txBox="1"/>
          <p:nvPr/>
        </p:nvSpPr>
        <p:spPr>
          <a:xfrm>
            <a:off x="4771118" y="4235860"/>
            <a:ext cx="4714875" cy="1323439"/>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the </a:t>
            </a:r>
            <a:r>
              <a:rPr lang="en-US" sz="2000" b="1" dirty="0">
                <a:solidFill>
                  <a:schemeClr val="bg1"/>
                </a:solidFill>
                <a:latin typeface="Corbel" panose="020B0503020204020204" pitchFamily="34" charset="0"/>
              </a:rPr>
              <a:t>scheme</a:t>
            </a:r>
            <a:r>
              <a:rPr lang="en-US" sz="2000" dirty="0">
                <a:solidFill>
                  <a:schemeClr val="bg1"/>
                </a:solidFill>
                <a:latin typeface="Corbel" panose="020B0503020204020204" pitchFamily="34" charset="0"/>
              </a:rPr>
              <a:t>. </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"Basic" means Basic Auth. </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Other schemes exist too.</a:t>
            </a:r>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9188353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092D60-DA82-5602-2AE1-B0D5866A48AF}"/>
              </a:ext>
            </a:extLst>
          </p:cNvPr>
          <p:cNvSpPr txBox="1"/>
          <p:nvPr/>
        </p:nvSpPr>
        <p:spPr>
          <a:xfrm>
            <a:off x="4771118" y="4235860"/>
            <a:ext cx="471487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Basic Auth, this will be</a:t>
            </a:r>
          </a:p>
          <a:p>
            <a:pPr algn="ctr"/>
            <a:r>
              <a:rPr lang="en-US" sz="2000" b="1" dirty="0">
                <a:solidFill>
                  <a:schemeClr val="bg1"/>
                </a:solidFill>
                <a:latin typeface="Corbel" panose="020B0503020204020204" pitchFamily="34" charset="0"/>
              </a:rPr>
              <a:t>Base64-encoded credentials</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e.g. "</a:t>
            </a:r>
            <a:r>
              <a:rPr lang="en-US" sz="2000" dirty="0" err="1">
                <a:solidFill>
                  <a:schemeClr val="bg1"/>
                </a:solidFill>
                <a:latin typeface="Corbel" panose="020B0503020204020204" pitchFamily="34" charset="0"/>
              </a:rPr>
              <a:t>username:password</a:t>
            </a:r>
            <a:r>
              <a:rPr lang="en-US" sz="2000" dirty="0">
                <a:solidFill>
                  <a:schemeClr val="bg1"/>
                </a:solidFill>
                <a:latin typeface="Corbel" panose="020B0503020204020204" pitchFamily="34" charset="0"/>
              </a:rPr>
              <a:t>"</a:t>
            </a:r>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sp>
        <p:nvSpPr>
          <p:cNvPr id="22" name="!!Url BG">
            <a:extLst>
              <a:ext uri="{FF2B5EF4-FFF2-40B4-BE49-F238E27FC236}">
                <a16:creationId xmlns:a16="http://schemas.microsoft.com/office/drawing/2014/main" id="{3ECE438E-F05A-40C2-91D0-E081E381B7B9}"/>
              </a:ext>
            </a:extLst>
          </p:cNvPr>
          <p:cNvSpPr/>
          <p:nvPr/>
        </p:nvSpPr>
        <p:spPr>
          <a:xfrm>
            <a:off x="3456619" y="7888301"/>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4" name="!!URL">
            <a:extLst>
              <a:ext uri="{FF2B5EF4-FFF2-40B4-BE49-F238E27FC236}">
                <a16:creationId xmlns:a16="http://schemas.microsoft.com/office/drawing/2014/main" id="{6A97C73E-D73C-947C-B537-2FC480BBAF1B}"/>
              </a:ext>
            </a:extLst>
          </p:cNvPr>
          <p:cNvSpPr txBox="1"/>
          <p:nvPr/>
        </p:nvSpPr>
        <p:spPr>
          <a:xfrm>
            <a:off x="4980351" y="7901481"/>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Header">
            <a:extLst>
              <a:ext uri="{FF2B5EF4-FFF2-40B4-BE49-F238E27FC236}">
                <a16:creationId xmlns:a16="http://schemas.microsoft.com/office/drawing/2014/main" id="{0FC0ADA4-324D-9570-934F-D689EF913604}"/>
              </a:ext>
            </a:extLst>
          </p:cNvPr>
          <p:cNvSpPr txBox="1"/>
          <p:nvPr/>
        </p:nvSpPr>
        <p:spPr>
          <a:xfrm>
            <a:off x="3521527" y="8302719"/>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7" name="!!Scheme">
            <a:extLst>
              <a:ext uri="{FF2B5EF4-FFF2-40B4-BE49-F238E27FC236}">
                <a16:creationId xmlns:a16="http://schemas.microsoft.com/office/drawing/2014/main" id="{78AFC637-B22F-D927-3BAD-AC7B3520CAF7}"/>
              </a:ext>
            </a:extLst>
          </p:cNvPr>
          <p:cNvSpPr txBox="1"/>
          <p:nvPr/>
        </p:nvSpPr>
        <p:spPr>
          <a:xfrm>
            <a:off x="5784398" y="8302719"/>
            <a:ext cx="1107996" cy="400110"/>
          </a:xfrm>
          <a:prstGeom prst="rect">
            <a:avLst/>
          </a:prstGeom>
          <a:noFill/>
        </p:spPr>
        <p:txBody>
          <a:bodyPr wrap="none" rtlCol="0">
            <a:spAutoFit/>
          </a:bodyPr>
          <a:lstStyle/>
          <a:p>
            <a:r>
              <a:rPr lang="en-US" sz="2000" b="1" dirty="0">
                <a:solidFill>
                  <a:srgbClr val="5B9BD5"/>
                </a:solidFill>
                <a:latin typeface="Courier New" panose="02070309020205020404" pitchFamily="49" charset="0"/>
                <a:cs typeface="Courier New" panose="02070309020205020404" pitchFamily="49" charset="0"/>
              </a:rPr>
              <a:t>Bearer</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A11683A7-9FEE-E918-7630-29DCA119AD31}"/>
              </a:ext>
            </a:extLst>
          </p:cNvPr>
          <p:cNvSpPr txBox="1"/>
          <p:nvPr/>
        </p:nvSpPr>
        <p:spPr>
          <a:xfrm>
            <a:off x="6892394" y="8300729"/>
            <a:ext cx="1803631" cy="400110"/>
          </a:xfrm>
          <a:prstGeom prst="rect">
            <a:avLst/>
          </a:prstGeom>
          <a:noFill/>
        </p:spPr>
        <p:txBody>
          <a:bodyPr wrap="square" rtlCol="0">
            <a:spAutoFit/>
          </a:bodyPr>
          <a:lstStyle/>
          <a:p>
            <a:r>
              <a:rPr lang="en-US" sz="2000" dirty="0">
                <a:solidFill>
                  <a:srgbClr val="C00000"/>
                </a:solidFill>
                <a:latin typeface="Courier New" panose="02070309020205020404" pitchFamily="49" charset="0"/>
                <a:cs typeface="Courier New" panose="02070309020205020404" pitchFamily="49" charset="0"/>
              </a:rPr>
              <a:t>FG753195…</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784397" y="5111944"/>
            <a:ext cx="2769052"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98886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3556587" y="5111944"/>
            <a:ext cx="3335806"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67850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5192384"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138638" y="5111944"/>
            <a:ext cx="1803631"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2106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5583521" y="5111944"/>
            <a:ext cx="23952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6" name="TextBox 25">
            <a:extLst>
              <a:ext uri="{FF2B5EF4-FFF2-40B4-BE49-F238E27FC236}">
                <a16:creationId xmlns:a16="http://schemas.microsoft.com/office/drawing/2014/main" id="{17E97E5A-4EFF-487D-D67D-6A1798C4D3E0}"/>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300695969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531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5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13D08D9-30B7-0008-FC34-BA9C8F512CB2}"/>
              </a:ext>
            </a:extLst>
          </p:cNvPr>
          <p:cNvSpPr/>
          <p:nvPr/>
        </p:nvSpPr>
        <p:spPr>
          <a:xfrm>
            <a:off x="2346714" y="2125523"/>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013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P spid="57" grpId="0"/>
      <p:bldP spid="58" grpId="0"/>
      <p:bldP spid="59" grpId="0" animBg="1"/>
      <p:bldP spid="2" grpId="0" animBg="1"/>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B0A77E4-BD79-1302-039F-9C892B225B58}"/>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4003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23785092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6922204"/>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7188827"/>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720200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7182645"/>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7574078"/>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7569955"/>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7662305"/>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6506190"/>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4" name="!!Url BG4">
            <a:extLst>
              <a:ext uri="{FF2B5EF4-FFF2-40B4-BE49-F238E27FC236}">
                <a16:creationId xmlns:a16="http://schemas.microsoft.com/office/drawing/2014/main" id="{B374D7F8-4446-FE2F-C179-DB403D1458CB}"/>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Hash4">
            <a:extLst>
              <a:ext uri="{FF2B5EF4-FFF2-40B4-BE49-F238E27FC236}">
                <a16:creationId xmlns:a16="http://schemas.microsoft.com/office/drawing/2014/main" id="{97D1C908-38AC-647B-0B82-946F09859AF4}"/>
              </a:ext>
            </a:extLst>
          </p:cNvPr>
          <p:cNvSpPr txBox="1"/>
          <p:nvPr/>
        </p:nvSpPr>
        <p:spPr>
          <a:xfrm>
            <a:off x="4687880"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8" name="!!HashFunc4">
            <a:extLst>
              <a:ext uri="{FF2B5EF4-FFF2-40B4-BE49-F238E27FC236}">
                <a16:creationId xmlns:a16="http://schemas.microsoft.com/office/drawing/2014/main" id="{C4E5B2E3-9466-9E3E-74EC-B15858966FD2}"/>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4">
            <a:extLst>
              <a:ext uri="{FF2B5EF4-FFF2-40B4-BE49-F238E27FC236}">
                <a16:creationId xmlns:a16="http://schemas.microsoft.com/office/drawing/2014/main" id="{2601E162-C59F-CFA4-7DF5-900AA3B616FD}"/>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11" name="Arrow: Bent 10">
            <a:extLst>
              <a:ext uri="{FF2B5EF4-FFF2-40B4-BE49-F238E27FC236}">
                <a16:creationId xmlns:a16="http://schemas.microsoft.com/office/drawing/2014/main" id="{DC7FCEA8-DBA7-8311-3DD6-93B717E3F0E8}"/>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Rounded Corners 11">
            <a:extLst>
              <a:ext uri="{FF2B5EF4-FFF2-40B4-BE49-F238E27FC236}">
                <a16:creationId xmlns:a16="http://schemas.microsoft.com/office/drawing/2014/main" id="{949F1B5B-0525-F8E0-4EED-54B725E361F3}"/>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4C8192E-4940-90DF-7790-5EBC3B85D51F}"/>
              </a:ext>
            </a:extLst>
          </p:cNvPr>
          <p:cNvSpPr/>
          <p:nvPr/>
        </p:nvSpPr>
        <p:spPr>
          <a:xfrm>
            <a:off x="2402195" y="2097193"/>
            <a:ext cx="2476967"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11824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p:bldP spid="10" grpId="0"/>
      <p:bldP spid="11" grpId="0" animBg="1"/>
      <p:bldP spid="12" grpId="0" animBg="1"/>
      <p:bldP spid="1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2">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87557"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4" name="TextBox 13">
            <a:extLst>
              <a:ext uri="{FF2B5EF4-FFF2-40B4-BE49-F238E27FC236}">
                <a16:creationId xmlns:a16="http://schemas.microsoft.com/office/drawing/2014/main" id="{DCE4D2DA-7E3A-C88A-0128-F35CE4ACC343}"/>
              </a:ext>
            </a:extLst>
          </p:cNvPr>
          <p:cNvSpPr txBox="1"/>
          <p:nvPr/>
        </p:nvSpPr>
        <p:spPr>
          <a:xfrm>
            <a:off x="6690471"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 Key</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Signature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90212" y="2463976"/>
            <a:ext cx="184708"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3DCD61-C2BF-51AF-8310-4DFA9913309F}"/>
              </a:ext>
            </a:extLst>
          </p:cNvPr>
          <p:cNvCxnSpPr>
            <a:cxnSpLocks/>
            <a:stCxn id="14" idx="2"/>
          </p:cNvCxnSpPr>
          <p:nvPr/>
        </p:nvCxnSpPr>
        <p:spPr>
          <a:xfrm>
            <a:off x="7593126" y="2463976"/>
            <a:ext cx="0"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90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12" name="!!Title2">
            <a:extLst>
              <a:ext uri="{FF2B5EF4-FFF2-40B4-BE49-F238E27FC236}">
                <a16:creationId xmlns:a16="http://schemas.microsoft.com/office/drawing/2014/main" id="{E7C67117-6850-787D-76BD-C4E2B86DFD9B}"/>
              </a:ext>
            </a:extLst>
          </p:cNvPr>
          <p:cNvSpPr txBox="1"/>
          <p:nvPr/>
        </p:nvSpPr>
        <p:spPr>
          <a:xfrm>
            <a:off x="618475" y="-1188586"/>
            <a:ext cx="3715891" cy="707886"/>
          </a:xfrm>
          <a:prstGeom prst="rect">
            <a:avLst/>
          </a:prstGeom>
          <a:noFill/>
        </p:spPr>
        <p:txBody>
          <a:bodyPr wrap="square" rtlCol="0">
            <a:spAutoFit/>
          </a:bodyPr>
          <a:lstStyle/>
          <a:p>
            <a:r>
              <a:rPr lang="en-US" sz="4000" b="1" dirty="0">
                <a:solidFill>
                  <a:srgbClr val="D37011"/>
                </a:solidFill>
                <a:latin typeface="Corbel" panose="020B0503020204020204" pitchFamily="34" charset="0"/>
              </a:rPr>
              <a:t>Agenda</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TextBox 12">
            <a:extLst>
              <a:ext uri="{FF2B5EF4-FFF2-40B4-BE49-F238E27FC236}">
                <a16:creationId xmlns:a16="http://schemas.microsoft.com/office/drawing/2014/main" id="{6322F90F-065B-EBA1-D573-02312DFB7548}"/>
              </a:ext>
            </a:extLst>
          </p:cNvPr>
          <p:cNvSpPr txBox="1"/>
          <p:nvPr/>
        </p:nvSpPr>
        <p:spPr>
          <a:xfrm>
            <a:off x="2408550" y="1556833"/>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845037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4747"/>
                </a:solidFill>
                <a:latin typeface="Corbel" panose="020B0503020204020204" pitchFamily="34" charset="0"/>
              </a:rPr>
              <a:t>JavaScript is an insecure client;</a:t>
            </a:r>
          </a:p>
          <a:p>
            <a:pPr algn="ctr"/>
            <a:r>
              <a:rPr lang="en-US" sz="3200" dirty="0">
                <a:solidFill>
                  <a:srgbClr val="FF4747"/>
                </a:solidFill>
                <a:latin typeface="Corbel" panose="020B0503020204020204" pitchFamily="34" charset="0"/>
              </a:rPr>
              <a:t>it </a:t>
            </a:r>
            <a:r>
              <a:rPr lang="en-US" sz="3200" b="1" dirty="0">
                <a:solidFill>
                  <a:srgbClr val="FF4747"/>
                </a:solidFill>
                <a:latin typeface="Corbel" panose="020B0503020204020204" pitchFamily="34" charset="0"/>
              </a:rPr>
              <a:t>cannot</a:t>
            </a:r>
            <a:r>
              <a:rPr lang="en-US" sz="3200" dirty="0">
                <a:solidFill>
                  <a:srgbClr val="FF4747"/>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childTnLst>
                          </p:cTn>
                        </p:par>
                        <p:par>
                          <p:cTn id="16" fill="hold">
                            <p:stCondLst>
                              <p:cond delay="500"/>
                            </p:stCondLst>
                            <p:childTnLst>
                              <p:par>
                                <p:cTn id="17" presetID="22" presetClass="entr" presetSubtype="2" fill="hold" nodeType="afterEffect">
                                  <p:stCondLst>
                                    <p:cond delay="750"/>
                                  </p:stCondLst>
                                  <p:childTnLst>
                                    <p:set>
                                      <p:cBhvr>
                                        <p:cTn id="18" dur="1" fill="hold">
                                          <p:stCondLst>
                                            <p:cond delay="0"/>
                                          </p:stCondLst>
                                        </p:cTn>
                                        <p:tgtEl>
                                          <p:spTgt spid="50"/>
                                        </p:tgtEl>
                                        <p:attrNameLst>
                                          <p:attrName>style.visibility</p:attrName>
                                        </p:attrNameLst>
                                      </p:cBhvr>
                                      <p:to>
                                        <p:strVal val="visible"/>
                                      </p:to>
                                    </p:set>
                                    <p:animEffect transition="in" filter="wipe(right)">
                                      <p:cBhvr>
                                        <p:cTn id="19" dur="500"/>
                                        <p:tgtEl>
                                          <p:spTgt spid="50"/>
                                        </p:tgtEl>
                                      </p:cBhvr>
                                    </p:animEffect>
                                  </p:childTnLst>
                                </p:cTn>
                              </p:par>
                              <p:par>
                                <p:cTn id="20" presetID="22" presetClass="entr" presetSubtype="2" fill="hold" grpId="0" nodeType="withEffect">
                                  <p:stCondLst>
                                    <p:cond delay="750"/>
                                  </p:stCondLst>
                                  <p:childTnLst>
                                    <p:set>
                                      <p:cBhvr>
                                        <p:cTn id="21" dur="1" fill="hold">
                                          <p:stCondLst>
                                            <p:cond delay="0"/>
                                          </p:stCondLst>
                                        </p:cTn>
                                        <p:tgtEl>
                                          <p:spTgt spid="51"/>
                                        </p:tgtEl>
                                        <p:attrNameLst>
                                          <p:attrName>style.visibility</p:attrName>
                                        </p:attrNameLst>
                                      </p:cBhvr>
                                      <p:to>
                                        <p:strVal val="visible"/>
                                      </p:to>
                                    </p:set>
                                    <p:animEffect transition="in" filter="wipe(right)">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p:bldP spid="51"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7300207"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73628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1042461"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1105079"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12000"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1226896"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9301817"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7516713"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TitleBG">
            <a:extLst>
              <a:ext uri="{FF2B5EF4-FFF2-40B4-BE49-F238E27FC236}">
                <a16:creationId xmlns:a16="http://schemas.microsoft.com/office/drawing/2014/main" id="{E44A11DF-4A1F-5FC1-3CB0-7FA345625E0A}"/>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a:extLst>
              <a:ext uri="{FF2B5EF4-FFF2-40B4-BE49-F238E27FC236}">
                <a16:creationId xmlns:a16="http://schemas.microsoft.com/office/drawing/2014/main" id="{9799B59D-34AC-83DD-F198-9FE8C89B70E2}"/>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861CE727-4E9C-3CF2-DF07-C4F13A5EDFEA}"/>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304488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50630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50004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93525"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4878629"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E538828D-B335-2C07-FB7B-506634E18A63}"/>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a:extLst>
              <a:ext uri="{FF2B5EF4-FFF2-40B4-BE49-F238E27FC236}">
                <a16:creationId xmlns:a16="http://schemas.microsoft.com/office/drawing/2014/main" id="{7F19EE2F-2298-6770-FEF9-BF0AF51217EE}"/>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4BB6861A-1D69-A7F1-EDBB-A68FC2790A3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93172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022D5A4D-6AD8-06CB-B437-FAD9F4E739D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4E512BC-0884-475A-D1A6-CA5CACC24E83}"/>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457D5F05-9349-E479-A655-2142F59D3E0E}"/>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55242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03A5AD26-EEE7-A9DF-73F8-D4B971FCC4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BG">
            <a:extLst>
              <a:ext uri="{FF2B5EF4-FFF2-40B4-BE49-F238E27FC236}">
                <a16:creationId xmlns:a16="http://schemas.microsoft.com/office/drawing/2014/main" id="{70CDF9C7-6936-1DB6-8EEE-F3C909CBB2D1}"/>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A3033E4-5824-925D-E159-78D5DA754C5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8" name="!!Sidebar">
            <a:extLst>
              <a:ext uri="{FF2B5EF4-FFF2-40B4-BE49-F238E27FC236}">
                <a16:creationId xmlns:a16="http://schemas.microsoft.com/office/drawing/2014/main" id="{03929DF4-B352-7C7E-530A-34EC297355A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71875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extLst>
              <p:ext uri="{D42A27DB-BD31-4B8C-83A1-F6EECF244321}">
                <p14:modId xmlns:p14="http://schemas.microsoft.com/office/powerpoint/2010/main" val="1515657384"/>
              </p:ext>
            </p:extLst>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8770220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808538826"/>
              </p:ext>
            </p:extLst>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Tree>
    <p:extLst>
      <p:ext uri="{BB962C8B-B14F-4D97-AF65-F5344CB8AC3E}">
        <p14:creationId xmlns:p14="http://schemas.microsoft.com/office/powerpoint/2010/main" val="423606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517342825"/>
              </p:ext>
            </p:extLst>
          </p:nvPr>
        </p:nvGraphicFramePr>
        <p:xfrm>
          <a:off x="14489228"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5826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8" name="Picture 7">
            <a:extLst>
              <a:ext uri="{FF2B5EF4-FFF2-40B4-BE49-F238E27FC236}">
                <a16:creationId xmlns:a16="http://schemas.microsoft.com/office/drawing/2014/main" id="{9505DA27-2E85-99B8-F30F-D5E5370FA8E6}"/>
              </a:ext>
            </a:extLst>
          </p:cNvPr>
          <p:cNvPicPr>
            <a:picLocks noChangeAspect="1"/>
          </p:cNvPicPr>
          <p:nvPr/>
        </p:nvPicPr>
        <p:blipFill>
          <a:blip r:embed="rId3"/>
          <a:stretch>
            <a:fillRect/>
          </a:stretch>
        </p:blipFill>
        <p:spPr>
          <a:xfrm>
            <a:off x="13976774" y="3757038"/>
            <a:ext cx="930283" cy="992661"/>
          </a:xfrm>
          <a:prstGeom prst="rect">
            <a:avLst/>
          </a:prstGeom>
        </p:spPr>
      </p:pic>
      <p:sp>
        <p:nvSpPr>
          <p:cNvPr id="9" name="Rectangle: Rounded Corners 8">
            <a:extLst>
              <a:ext uri="{FF2B5EF4-FFF2-40B4-BE49-F238E27FC236}">
                <a16:creationId xmlns:a16="http://schemas.microsoft.com/office/drawing/2014/main" id="{521D0185-CD19-0A19-1FA2-090FC38EBA20}"/>
              </a:ext>
            </a:extLst>
          </p:cNvPr>
          <p:cNvSpPr/>
          <p:nvPr/>
        </p:nvSpPr>
        <p:spPr>
          <a:xfrm>
            <a:off x="15306424"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80380F1-CE80-EAC5-A882-649147AF5D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5408085" y="3275826"/>
            <a:ext cx="549132" cy="549132"/>
          </a:xfrm>
          <a:prstGeom prst="rect">
            <a:avLst/>
          </a:prstGeom>
        </p:spPr>
      </p:pic>
      <p:sp>
        <p:nvSpPr>
          <p:cNvPr id="12" name="!!ApiKeyTxt">
            <a:extLst>
              <a:ext uri="{FF2B5EF4-FFF2-40B4-BE49-F238E27FC236}">
                <a16:creationId xmlns:a16="http://schemas.microsoft.com/office/drawing/2014/main" id="{77871DC8-6F7A-5932-B0D5-394D1C5B4A5E}"/>
              </a:ext>
            </a:extLst>
          </p:cNvPr>
          <p:cNvSpPr txBox="1"/>
          <p:nvPr/>
        </p:nvSpPr>
        <p:spPr>
          <a:xfrm>
            <a:off x="16272032"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9B6B08BF-E4ED-B64E-08C9-8D3E2F10B524}"/>
              </a:ext>
            </a:extLst>
          </p:cNvPr>
          <p:cNvSpPr txBox="1"/>
          <p:nvPr/>
        </p:nvSpPr>
        <p:spPr>
          <a:xfrm>
            <a:off x="15948802"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4" name="Picture 13">
            <a:extLst>
              <a:ext uri="{FF2B5EF4-FFF2-40B4-BE49-F238E27FC236}">
                <a16:creationId xmlns:a16="http://schemas.microsoft.com/office/drawing/2014/main" id="{9640FF0F-8C92-4A3F-EB39-57E368024767}"/>
              </a:ext>
            </a:extLst>
          </p:cNvPr>
          <p:cNvPicPr>
            <a:picLocks noChangeAspect="1"/>
          </p:cNvPicPr>
          <p:nvPr/>
        </p:nvPicPr>
        <p:blipFill>
          <a:blip r:embed="rId3"/>
          <a:stretch>
            <a:fillRect/>
          </a:stretch>
        </p:blipFill>
        <p:spPr>
          <a:xfrm>
            <a:off x="13976774" y="2611482"/>
            <a:ext cx="930283" cy="992661"/>
          </a:xfrm>
          <a:prstGeom prst="rect">
            <a:avLst/>
          </a:prstGeom>
        </p:spPr>
      </p:pic>
      <p:cxnSp>
        <p:nvCxnSpPr>
          <p:cNvPr id="15" name="Arrow 1">
            <a:extLst>
              <a:ext uri="{FF2B5EF4-FFF2-40B4-BE49-F238E27FC236}">
                <a16:creationId xmlns:a16="http://schemas.microsoft.com/office/drawing/2014/main" id="{19D4CE97-6337-1310-23D5-99B7437D58D6}"/>
              </a:ext>
            </a:extLst>
          </p:cNvPr>
          <p:cNvCxnSpPr>
            <a:cxnSpLocks/>
          </p:cNvCxnSpPr>
          <p:nvPr/>
        </p:nvCxnSpPr>
        <p:spPr>
          <a:xfrm>
            <a:off x="14839950"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4AFEC9E7-E0DA-F3AF-830E-BCF578343BE9}"/>
              </a:ext>
            </a:extLst>
          </p:cNvPr>
          <p:cNvCxnSpPr>
            <a:cxnSpLocks/>
          </p:cNvCxnSpPr>
          <p:nvPr/>
        </p:nvCxnSpPr>
        <p:spPr>
          <a:xfrm flipV="1">
            <a:off x="14839950"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71165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8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487781"/>
            <a:ext cx="2858145" cy="5536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00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323090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Tree>
    <p:extLst>
      <p:ext uri="{BB962C8B-B14F-4D97-AF65-F5344CB8AC3E}">
        <p14:creationId xmlns:p14="http://schemas.microsoft.com/office/powerpoint/2010/main" val="215101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72350</TotalTime>
  <Words>14020</Words>
  <Application>Microsoft Office PowerPoint</Application>
  <PresentationFormat>Widescreen</PresentationFormat>
  <Paragraphs>2295</Paragraphs>
  <Slides>137</Slides>
  <Notes>136</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137</vt:i4>
      </vt:variant>
    </vt:vector>
  </HeadingPairs>
  <TitlesOfParts>
    <vt:vector size="148" baseType="lpstr">
      <vt:lpstr>Arial</vt:lpstr>
      <vt:lpstr>Arial Black</vt:lpstr>
      <vt:lpstr>Calibri</vt:lpstr>
      <vt:lpstr>Calibri Light</vt:lpstr>
      <vt:lpstr>Corbel</vt:lpstr>
      <vt:lpstr>Corbel Light</vt:lpstr>
      <vt:lpstr>Courier New</vt:lpstr>
      <vt:lpstr>Roboto</vt:lpstr>
      <vt:lpstr>Segoe Print</vt:lpstr>
      <vt:lpstr>Wingdings</vt:lpstr>
      <vt:lpstr>Office Theme</vt:lpstr>
      <vt:lpstr>Practical Auth(entication|orization)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1193</cp:revision>
  <dcterms:created xsi:type="dcterms:W3CDTF">2013-12-09T01:29:59Z</dcterms:created>
  <dcterms:modified xsi:type="dcterms:W3CDTF">2023-05-04T20:39:11Z</dcterms:modified>
</cp:coreProperties>
</file>